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3" r:id="rId2"/>
    <p:sldId id="257" r:id="rId3"/>
    <p:sldId id="264" r:id="rId4"/>
    <p:sldId id="265" r:id="rId5"/>
    <p:sldId id="266" r:id="rId6"/>
    <p:sldId id="267" r:id="rId7"/>
    <p:sldId id="274" r:id="rId8"/>
    <p:sldId id="268" r:id="rId9"/>
    <p:sldId id="269" r:id="rId10"/>
    <p:sldId id="270" r:id="rId11"/>
    <p:sldId id="275" r:id="rId12"/>
    <p:sldId id="271" r:id="rId13"/>
    <p:sldId id="272" r:id="rId14"/>
    <p:sldId id="276" r:id="rId15"/>
    <p:sldId id="273" r:id="rId16"/>
    <p:sldId id="277" r:id="rId17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D35B"/>
    <a:srgbClr val="FEC7BA"/>
    <a:srgbClr val="FF9281"/>
    <a:srgbClr val="FCEEBC"/>
    <a:srgbClr val="C6DBB5"/>
    <a:srgbClr val="FBE59D"/>
    <a:srgbClr val="C3D6E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0" autoAdjust="0"/>
    <p:restoredTop sz="82236" autoAdjust="0"/>
  </p:normalViewPr>
  <p:slideViewPr>
    <p:cSldViewPr>
      <p:cViewPr varScale="1">
        <p:scale>
          <a:sx n="103" d="100"/>
          <a:sy n="103" d="100"/>
        </p:scale>
        <p:origin x="2072" y="176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D7345A-0EBC-DDEF-57AB-9C1C698CF1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CC5F3E8-7903-DFDD-5F76-24D6EC27CE8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5C52825-6935-96EE-1625-21B08A7D2A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56AC40B-AD7F-5580-1D30-9790CA231E9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C967F16-07CE-A64E-A0FF-C6D8680B98D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F61F80E-D0DF-F82F-CB6C-71A7DDFA62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3DC44D5-81FE-3A37-60EE-1F1B0152A5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9CE2122-4892-1048-8E2F-DE920B5940E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4356210-40E9-9331-B07D-2F45ED645E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A1A5643-22F8-2B46-144C-9E120D93D0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FEC485F-9B20-AED4-B7EB-319D5B3682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93F6C73-A6E9-3B4F-B5AC-5899E0CE6868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515C634-3CCF-28BB-DD87-08ECC641B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3264C-D74D-7F49-A9D4-D979B5B3219D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316F51B-1BBA-6B14-8012-801E67B83C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C662B60-0772-9FC0-E482-0AB50DA69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Good </a:t>
            </a:r>
            <a:r>
              <a:rPr lang="it-IT" altLang="it-IT" dirty="0" err="1"/>
              <a:t>morning</a:t>
            </a:r>
            <a:r>
              <a:rPr lang="it-IT" altLang="it-IT" dirty="0"/>
              <a:t>, </a:t>
            </a:r>
            <a:r>
              <a:rPr lang="it-IT" altLang="it-IT" dirty="0" err="1"/>
              <a:t>today</a:t>
            </a:r>
            <a:r>
              <a:rPr lang="it-IT" altLang="it-IT" dirty="0"/>
              <a:t> </a:t>
            </a:r>
            <a:r>
              <a:rPr lang="it-IT" altLang="it-IT" dirty="0" err="1"/>
              <a:t>I’m</a:t>
            </a:r>
            <a:r>
              <a:rPr lang="it-IT" altLang="it-IT" dirty="0"/>
              <a:t> </a:t>
            </a:r>
            <a:r>
              <a:rPr lang="it-IT" altLang="it-IT" dirty="0" err="1"/>
              <a:t>presenting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work. I </a:t>
            </a:r>
            <a:r>
              <a:rPr lang="it-IT" altLang="it-IT" dirty="0" err="1"/>
              <a:t>experimented</a:t>
            </a:r>
            <a:r>
              <a:rPr lang="it-IT" altLang="it-IT" dirty="0"/>
              <a:t> with 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</a:t>
            </a:r>
            <a:r>
              <a:rPr lang="it-IT" altLang="it-IT" dirty="0" err="1"/>
              <a:t>applied</a:t>
            </a:r>
            <a:r>
              <a:rPr lang="it-IT" altLang="it-IT" dirty="0"/>
              <a:t> to audio </a:t>
            </a:r>
            <a:r>
              <a:rPr lang="it-IT" altLang="it-IT" dirty="0" err="1"/>
              <a:t>inpainting</a:t>
            </a:r>
            <a:r>
              <a:rPr lang="it-IT" altLang="it-IT" dirty="0"/>
              <a:t>. The focus of </a:t>
            </a:r>
            <a:r>
              <a:rPr lang="it-IT" altLang="it-IT" dirty="0" err="1"/>
              <a:t>my</a:t>
            </a:r>
            <a:r>
              <a:rPr lang="it-IT" altLang="it-IT" dirty="0"/>
              <a:t> work </a:t>
            </a:r>
            <a:r>
              <a:rPr lang="it-IT" altLang="it-IT" dirty="0" err="1"/>
              <a:t>was</a:t>
            </a:r>
            <a:r>
              <a:rPr lang="it-IT" altLang="it-IT" dirty="0"/>
              <a:t> in </a:t>
            </a:r>
            <a:r>
              <a:rPr lang="it-IT" altLang="it-IT" dirty="0" err="1"/>
              <a:t>adapting</a:t>
            </a:r>
            <a:r>
              <a:rPr lang="it-IT" altLang="it-IT" dirty="0"/>
              <a:t> the </a:t>
            </a:r>
            <a:r>
              <a:rPr lang="it-IT" altLang="it-IT" dirty="0" err="1"/>
              <a:t>numerous</a:t>
            </a:r>
            <a:r>
              <a:rPr lang="it-IT" altLang="it-IT" dirty="0"/>
              <a:t> techniques </a:t>
            </a:r>
            <a:r>
              <a:rPr lang="it-IT" altLang="it-IT" dirty="0" err="1"/>
              <a:t>available</a:t>
            </a:r>
            <a:r>
              <a:rPr lang="it-IT" altLang="it-IT" dirty="0"/>
              <a:t> for image </a:t>
            </a:r>
            <a:r>
              <a:rPr lang="it-IT" altLang="it-IT" dirty="0" err="1"/>
              <a:t>inpainting</a:t>
            </a:r>
            <a:r>
              <a:rPr lang="it-IT" altLang="it-IT" dirty="0"/>
              <a:t> to the audio domain,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still</a:t>
            </a:r>
            <a:r>
              <a:rPr lang="it-IT" altLang="it-IT" dirty="0"/>
              <a:t> </a:t>
            </a:r>
            <a:r>
              <a:rPr lang="it-IT" altLang="it-IT" dirty="0" err="1"/>
              <a:t>mostly</a:t>
            </a:r>
            <a:r>
              <a:rPr lang="it-IT" altLang="it-IT" dirty="0"/>
              <a:t> </a:t>
            </a:r>
            <a:r>
              <a:rPr lang="it-IT" altLang="it-IT" dirty="0" err="1"/>
              <a:t>unexplored</a:t>
            </a:r>
            <a:r>
              <a:rPr lang="it-IT" altLang="it-IT" dirty="0"/>
              <a:t> </a:t>
            </a:r>
            <a:r>
              <a:rPr lang="it-IT" altLang="it-IT" dirty="0" err="1"/>
              <a:t>today</a:t>
            </a:r>
            <a:r>
              <a:rPr lang="it-IT" altLang="it-IT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10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tested</a:t>
            </a:r>
            <a:r>
              <a:rPr lang="it-IT" altLang="it-IT" dirty="0"/>
              <a:t> the </a:t>
            </a:r>
            <a:r>
              <a:rPr lang="it-IT" altLang="it-IT" dirty="0" err="1"/>
              <a:t>two</a:t>
            </a:r>
            <a:r>
              <a:rPr lang="it-IT" altLang="it-IT" dirty="0"/>
              <a:t> baselines and the </a:t>
            </a:r>
            <a:r>
              <a:rPr lang="it-IT" altLang="it-IT" dirty="0" err="1"/>
              <a:t>four</a:t>
            </a:r>
            <a:r>
              <a:rPr lang="it-IT" altLang="it-IT" dirty="0"/>
              <a:t> </a:t>
            </a:r>
            <a:r>
              <a:rPr lang="it-IT" altLang="it-IT" dirty="0" err="1"/>
              <a:t>selected</a:t>
            </a:r>
            <a:r>
              <a:rPr lang="it-IT" altLang="it-IT" dirty="0"/>
              <a:t> techniques </a:t>
            </a:r>
            <a:r>
              <a:rPr lang="it-IT" altLang="it-IT" dirty="0" err="1"/>
              <a:t>using</a:t>
            </a:r>
            <a:r>
              <a:rPr lang="it-IT" altLang="it-IT" dirty="0"/>
              <a:t> 24 audio clips from the </a:t>
            </a:r>
            <a:r>
              <a:rPr lang="it-IT" altLang="it-IT" dirty="0" err="1"/>
              <a:t>AudioCaps</a:t>
            </a:r>
            <a:r>
              <a:rPr lang="it-IT" altLang="it-IT" dirty="0"/>
              <a:t> dataset. </a:t>
            </a:r>
            <a:r>
              <a:rPr lang="it-IT" altLang="it-IT" dirty="0" err="1"/>
              <a:t>These</a:t>
            </a:r>
            <a:r>
              <a:rPr lang="it-IT" altLang="it-IT" dirty="0"/>
              <a:t> clips are 10 seconds </a:t>
            </a:r>
            <a:r>
              <a:rPr lang="it-IT" altLang="it-IT" dirty="0" err="1"/>
              <a:t>segments</a:t>
            </a:r>
            <a:r>
              <a:rPr lang="it-IT" altLang="it-IT" dirty="0"/>
              <a:t> from </a:t>
            </a:r>
            <a:r>
              <a:rPr lang="it-IT" altLang="it-IT" dirty="0" err="1"/>
              <a:t>youtube</a:t>
            </a:r>
            <a:r>
              <a:rPr lang="it-IT" altLang="it-IT" dirty="0"/>
              <a:t> </a:t>
            </a:r>
            <a:r>
              <a:rPr lang="it-IT" altLang="it-IT" dirty="0" err="1"/>
              <a:t>videos</a:t>
            </a:r>
            <a:r>
              <a:rPr lang="it-IT" altLang="it-IT" dirty="0"/>
              <a:t> with a human </a:t>
            </a:r>
            <a:r>
              <a:rPr lang="it-IT" altLang="it-IT" dirty="0" err="1"/>
              <a:t>written</a:t>
            </a:r>
            <a:r>
              <a:rPr lang="it-IT" altLang="it-IT" dirty="0"/>
              <a:t> </a:t>
            </a:r>
            <a:r>
              <a:rPr lang="it-IT" altLang="it-IT" dirty="0" err="1"/>
              <a:t>caption</a:t>
            </a:r>
            <a:r>
              <a:rPr lang="it-IT" altLang="it-IT" dirty="0"/>
              <a:t>. The </a:t>
            </a:r>
            <a:r>
              <a:rPr lang="it-IT" altLang="it-IT" dirty="0" err="1"/>
              <a:t>chosen</a:t>
            </a:r>
            <a:r>
              <a:rPr lang="it-IT" altLang="it-IT" dirty="0"/>
              <a:t> audio samples include speech clips [esempio], </a:t>
            </a:r>
            <a:r>
              <a:rPr lang="it-IT" altLang="it-IT" dirty="0" err="1"/>
              <a:t>audios</a:t>
            </a:r>
            <a:r>
              <a:rPr lang="it-IT" altLang="it-IT" dirty="0"/>
              <a:t> with an </a:t>
            </a:r>
            <a:r>
              <a:rPr lang="it-IT" altLang="it-IT" dirty="0" err="1"/>
              <a:t>evident</a:t>
            </a:r>
            <a:r>
              <a:rPr lang="it-IT" altLang="it-IT" dirty="0"/>
              <a:t> pattern in the </a:t>
            </a:r>
            <a:r>
              <a:rPr lang="it-IT" altLang="it-IT" dirty="0" err="1"/>
              <a:t>spectrogram</a:t>
            </a:r>
            <a:r>
              <a:rPr lang="it-IT" altLang="it-IT" dirty="0"/>
              <a:t> [esempio] and a </a:t>
            </a:r>
            <a:r>
              <a:rPr lang="it-IT" altLang="it-IT" dirty="0" err="1"/>
              <a:t>mixture</a:t>
            </a:r>
            <a:r>
              <a:rPr lang="it-IT" altLang="it-IT" dirty="0"/>
              <a:t> of </a:t>
            </a:r>
            <a:r>
              <a:rPr lang="it-IT" altLang="it-IT" dirty="0" err="1"/>
              <a:t>different</a:t>
            </a:r>
            <a:r>
              <a:rPr lang="it-IT" altLang="it-IT" dirty="0"/>
              <a:t> sounds [esempio]. The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described</a:t>
            </a:r>
            <a:r>
              <a:rPr lang="it-IT" altLang="it-IT" dirty="0"/>
              <a:t> techniques DDNM and </a:t>
            </a:r>
            <a:r>
              <a:rPr lang="it-IT" altLang="it-IT" dirty="0" err="1"/>
              <a:t>RePaint</a:t>
            </a:r>
            <a:r>
              <a:rPr lang="it-IT" altLang="it-IT" dirty="0"/>
              <a:t>, </a:t>
            </a:r>
            <a:r>
              <a:rPr lang="it-IT" altLang="it-IT" dirty="0" err="1"/>
              <a:t>together</a:t>
            </a:r>
            <a:r>
              <a:rPr lang="it-IT" altLang="it-IT" dirty="0"/>
              <a:t> with </a:t>
            </a:r>
            <a:r>
              <a:rPr lang="it-IT" altLang="it-IT" dirty="0" err="1"/>
              <a:t>their</a:t>
            </a:r>
            <a:r>
              <a:rPr lang="it-IT" altLang="it-IT" dirty="0"/>
              <a:t> </a:t>
            </a:r>
            <a:r>
              <a:rPr lang="it-IT" altLang="it-IT" dirty="0" err="1"/>
              <a:t>enhanced</a:t>
            </a:r>
            <a:r>
              <a:rPr lang="it-IT" altLang="it-IT" dirty="0"/>
              <a:t> </a:t>
            </a:r>
            <a:r>
              <a:rPr lang="it-IT" altLang="it-IT" dirty="0" err="1"/>
              <a:t>versions</a:t>
            </a:r>
            <a:r>
              <a:rPr lang="it-IT" altLang="it-IT" dirty="0"/>
              <a:t>,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applied</a:t>
            </a:r>
            <a:r>
              <a:rPr lang="it-IT" altLang="it-IT" dirty="0"/>
              <a:t> to the </a:t>
            </a:r>
            <a:r>
              <a:rPr lang="it-IT" altLang="it-IT" dirty="0" err="1"/>
              <a:t>inference</a:t>
            </a:r>
            <a:r>
              <a:rPr lang="it-IT" altLang="it-IT" dirty="0"/>
              <a:t> </a:t>
            </a:r>
            <a:r>
              <a:rPr lang="it-IT" altLang="it-IT" dirty="0" err="1"/>
              <a:t>process</a:t>
            </a:r>
            <a:r>
              <a:rPr lang="it-IT" altLang="it-IT" dirty="0"/>
              <a:t> of the generative model Tango.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tested</a:t>
            </a:r>
            <a:r>
              <a:rPr lang="it-IT" altLang="it-IT" dirty="0"/>
              <a:t> the </a:t>
            </a:r>
            <a:r>
              <a:rPr lang="it-IT" altLang="it-IT" dirty="0" err="1"/>
              <a:t>inpainting</a:t>
            </a:r>
            <a:r>
              <a:rPr lang="it-IT" altLang="it-IT" dirty="0"/>
              <a:t> capabilities </a:t>
            </a:r>
            <a:r>
              <a:rPr lang="it-IT" altLang="it-IT" dirty="0" err="1"/>
              <a:t>adding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one and </a:t>
            </a:r>
            <a:r>
              <a:rPr lang="it-IT" altLang="it-IT" dirty="0" err="1"/>
              <a:t>two</a:t>
            </a:r>
            <a:r>
              <a:rPr lang="it-IT" altLang="it-IT" dirty="0"/>
              <a:t> seconds gaps in the middle of </a:t>
            </a:r>
            <a:r>
              <a:rPr lang="it-IT" altLang="it-IT" dirty="0" err="1"/>
              <a:t>each</a:t>
            </a:r>
            <a:r>
              <a:rPr lang="it-IT" altLang="it-IT" dirty="0"/>
              <a:t> audio clip.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a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the trade-off with </a:t>
            </a:r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 times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favorable</a:t>
            </a:r>
            <a:r>
              <a:rPr lang="it-IT" dirty="0"/>
              <a:t> in </a:t>
            </a:r>
            <a:r>
              <a:rPr lang="it-IT" dirty="0" err="1"/>
              <a:t>scenarios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low 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crucial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83551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11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listen</a:t>
            </a:r>
            <a:r>
              <a:rPr lang="it-IT" altLang="it-IT" dirty="0"/>
              <a:t> to some </a:t>
            </a:r>
            <a:r>
              <a:rPr lang="it-IT" altLang="it-IT" dirty="0" err="1"/>
              <a:t>results</a:t>
            </a:r>
            <a:r>
              <a:rPr lang="it-IT" altLang="it-IT" dirty="0"/>
              <a:t> to </a:t>
            </a:r>
            <a:r>
              <a:rPr lang="it-IT" altLang="it-IT" dirty="0" err="1"/>
              <a:t>give</a:t>
            </a:r>
            <a:r>
              <a:rPr lang="it-IT" altLang="it-IT" dirty="0"/>
              <a:t> </a:t>
            </a:r>
            <a:r>
              <a:rPr lang="it-IT" altLang="it-IT" dirty="0" err="1"/>
              <a:t>you</a:t>
            </a:r>
            <a:r>
              <a:rPr lang="it-IT" altLang="it-IT" dirty="0"/>
              <a:t> an idea of </a:t>
            </a:r>
            <a:r>
              <a:rPr lang="it-IT" altLang="it-IT" dirty="0" err="1"/>
              <a:t>what</a:t>
            </a:r>
            <a:r>
              <a:rPr lang="it-IT" altLang="it-IT" dirty="0"/>
              <a:t> are the capabilities of </a:t>
            </a:r>
            <a:r>
              <a:rPr lang="it-IT" altLang="it-IT" dirty="0" err="1"/>
              <a:t>these</a:t>
            </a:r>
            <a:r>
              <a:rPr lang="it-IT" altLang="it-IT" dirty="0"/>
              <a:t> techniques. I </a:t>
            </a:r>
            <a:r>
              <a:rPr lang="it-IT" altLang="it-IT" dirty="0" err="1"/>
              <a:t>chose</a:t>
            </a:r>
            <a:r>
              <a:rPr lang="it-IT" altLang="it-IT" dirty="0"/>
              <a:t> </a:t>
            </a:r>
            <a:r>
              <a:rPr lang="it-IT" altLang="it-IT" dirty="0" err="1"/>
              <a:t>two</a:t>
            </a:r>
            <a:r>
              <a:rPr lang="it-IT" altLang="it-IT" dirty="0"/>
              <a:t> audio clips </a:t>
            </a:r>
            <a:r>
              <a:rPr lang="it-IT" altLang="it-IT" dirty="0" err="1"/>
              <a:t>inpainted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RePaint</a:t>
            </a:r>
            <a:r>
              <a:rPr lang="it-IT" altLang="it-IT" dirty="0"/>
              <a:t> </a:t>
            </a:r>
            <a:r>
              <a:rPr lang="it-IT" altLang="it-IT" dirty="0" err="1"/>
              <a:t>as</a:t>
            </a:r>
            <a:r>
              <a:rPr lang="it-IT" altLang="it-IT" dirty="0"/>
              <a:t>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</a:t>
            </a:r>
            <a:r>
              <a:rPr lang="it-IT" altLang="it-IT" dirty="0" err="1"/>
              <a:t>reported</a:t>
            </a:r>
            <a:r>
              <a:rPr lang="it-IT" altLang="it-IT" dirty="0"/>
              <a:t> </a:t>
            </a:r>
            <a:r>
              <a:rPr lang="it-IT" altLang="it-IT" dirty="0" err="1"/>
              <a:t>better</a:t>
            </a:r>
            <a:r>
              <a:rPr lang="it-IT" altLang="it-IT" dirty="0"/>
              <a:t> </a:t>
            </a:r>
            <a:r>
              <a:rPr lang="it-IT" altLang="it-IT" dirty="0" err="1"/>
              <a:t>results</a:t>
            </a:r>
            <a:r>
              <a:rPr lang="it-IT" altLang="it-IT" dirty="0"/>
              <a:t>. The first clip </a:t>
            </a:r>
            <a:r>
              <a:rPr lang="it-IT" altLang="it-IT" dirty="0" err="1"/>
              <a:t>contains</a:t>
            </a:r>
            <a:r>
              <a:rPr lang="it-IT" altLang="it-IT" dirty="0"/>
              <a:t> a </a:t>
            </a:r>
            <a:r>
              <a:rPr lang="it-IT" altLang="it-IT" dirty="0" err="1"/>
              <a:t>duck</a:t>
            </a:r>
            <a:r>
              <a:rPr lang="it-IT" altLang="it-IT" dirty="0"/>
              <a:t> </a:t>
            </a:r>
            <a:r>
              <a:rPr lang="it-IT" altLang="it-IT" dirty="0" err="1"/>
              <a:t>quacking</a:t>
            </a:r>
            <a:r>
              <a:rPr lang="it-IT" altLang="it-IT" dirty="0"/>
              <a:t>, </a:t>
            </a:r>
            <a:r>
              <a:rPr lang="it-IT" altLang="it-IT" dirty="0" err="1"/>
              <a:t>here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dirty="0" err="1"/>
              <a:t>masked</a:t>
            </a:r>
            <a:r>
              <a:rPr lang="it-IT" altLang="it-IT" dirty="0"/>
              <a:t> sample [</a:t>
            </a:r>
            <a:r>
              <a:rPr lang="it-IT" altLang="it-IT" dirty="0" err="1"/>
              <a:t>masked</a:t>
            </a:r>
            <a:r>
              <a:rPr lang="it-IT" altLang="it-IT" dirty="0"/>
              <a:t>] and the </a:t>
            </a:r>
            <a:r>
              <a:rPr lang="it-IT" altLang="it-IT" dirty="0" err="1"/>
              <a:t>inpainted</a:t>
            </a:r>
            <a:r>
              <a:rPr lang="it-IT" altLang="it-IT" dirty="0"/>
              <a:t> one [</a:t>
            </a:r>
            <a:r>
              <a:rPr lang="it-IT" altLang="it-IT" dirty="0" err="1"/>
              <a:t>inpainted</a:t>
            </a:r>
            <a:r>
              <a:rPr lang="it-IT" altLang="it-IT" dirty="0"/>
              <a:t>]. The second clip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of a telephone </a:t>
            </a:r>
            <a:r>
              <a:rPr lang="it-IT" altLang="it-IT" dirty="0" err="1"/>
              <a:t>ringing</a:t>
            </a:r>
            <a:r>
              <a:rPr lang="it-IT" altLang="it-IT" dirty="0"/>
              <a:t> [</a:t>
            </a:r>
            <a:r>
              <a:rPr lang="it-IT" altLang="it-IT" dirty="0" err="1"/>
              <a:t>masked</a:t>
            </a:r>
            <a:r>
              <a:rPr lang="it-IT" altLang="it-IT" dirty="0"/>
              <a:t>] [</a:t>
            </a:r>
            <a:r>
              <a:rPr lang="it-IT" altLang="it-IT" dirty="0" err="1"/>
              <a:t>inpainted</a:t>
            </a:r>
            <a:r>
              <a:rPr lang="it-IT" altLang="it-IT" dirty="0"/>
              <a:t>]. In </a:t>
            </a:r>
            <a:r>
              <a:rPr lang="it-IT" altLang="it-IT" dirty="0" err="1"/>
              <a:t>this</a:t>
            </a:r>
            <a:r>
              <a:rPr lang="it-IT" altLang="it-IT" dirty="0"/>
              <a:t> clip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from the </a:t>
            </a:r>
            <a:r>
              <a:rPr lang="it-IT" altLang="it-IT" dirty="0" err="1"/>
              <a:t>spectrograms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model </a:t>
            </a:r>
            <a:r>
              <a:rPr lang="it-IT" altLang="it-IT" dirty="0" err="1"/>
              <a:t>didn’t</a:t>
            </a:r>
            <a:r>
              <a:rPr lang="it-IT" altLang="it-IT" dirty="0"/>
              <a:t> </a:t>
            </a:r>
            <a:r>
              <a:rPr lang="it-IT" altLang="it-IT" dirty="0" err="1"/>
              <a:t>reconstruct</a:t>
            </a:r>
            <a:r>
              <a:rPr lang="it-IT" altLang="it-IT" dirty="0"/>
              <a:t> </a:t>
            </a:r>
            <a:r>
              <a:rPr lang="it-IT" altLang="it-IT" dirty="0" err="1"/>
              <a:t>exactly</a:t>
            </a:r>
            <a:r>
              <a:rPr lang="it-IT" altLang="it-IT" dirty="0"/>
              <a:t> the </a:t>
            </a:r>
            <a:r>
              <a:rPr lang="it-IT" altLang="it-IT" dirty="0" err="1"/>
              <a:t>original</a:t>
            </a:r>
            <a:r>
              <a:rPr lang="it-IT" altLang="it-IT" dirty="0"/>
              <a:t> audio. </a:t>
            </a:r>
            <a:r>
              <a:rPr lang="it-IT" dirty="0" err="1"/>
              <a:t>However</a:t>
            </a:r>
            <a:r>
              <a:rPr lang="it-IT" dirty="0"/>
              <a:t>, in </a:t>
            </a:r>
            <a:r>
              <a:rPr lang="it-IT" dirty="0" err="1"/>
              <a:t>certain</a:t>
            </a:r>
            <a:r>
              <a:rPr lang="it-IT" dirty="0"/>
              <a:t> use </a:t>
            </a:r>
            <a:r>
              <a:rPr lang="it-IT" dirty="0" err="1"/>
              <a:t>cases</a:t>
            </a:r>
            <a:r>
              <a:rPr lang="it-IT" dirty="0"/>
              <a:t>, the </a:t>
            </a:r>
            <a:r>
              <a:rPr lang="it-IT" dirty="0" err="1"/>
              <a:t>reconstruction</a:t>
            </a:r>
            <a:r>
              <a:rPr lang="it-IT" dirty="0"/>
              <a:t> of a </a:t>
            </a:r>
            <a:r>
              <a:rPr lang="it-IT" dirty="0" err="1"/>
              <a:t>plausible</a:t>
            </a:r>
            <a:r>
              <a:rPr lang="it-IT" dirty="0"/>
              <a:t> </a:t>
            </a:r>
            <a:r>
              <a:rPr lang="it-IT" dirty="0" err="1"/>
              <a:t>waveform</a:t>
            </a:r>
            <a:r>
              <a:rPr lang="it-IT" dirty="0"/>
              <a:t> can be </a:t>
            </a:r>
            <a:r>
              <a:rPr lang="it-IT" dirty="0" err="1"/>
              <a:t>considered</a:t>
            </a:r>
            <a:r>
              <a:rPr lang="it-IT" dirty="0"/>
              <a:t> a </a:t>
            </a:r>
            <a:r>
              <a:rPr lang="it-IT" dirty="0" err="1"/>
              <a:t>successfully</a:t>
            </a:r>
            <a:r>
              <a:rPr lang="it-IT" dirty="0"/>
              <a:t> </a:t>
            </a:r>
            <a:r>
              <a:rPr lang="it-IT" dirty="0" err="1"/>
              <a:t>inpainted</a:t>
            </a:r>
            <a:r>
              <a:rPr lang="it-IT" dirty="0"/>
              <a:t> clip.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059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12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evaluated</a:t>
            </a:r>
            <a:r>
              <a:rPr lang="it-IT" altLang="it-IT" dirty="0"/>
              <a:t> 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four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metrics</a:t>
            </a:r>
            <a:r>
              <a:rPr lang="it-IT" altLang="it-IT" dirty="0"/>
              <a:t>.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distortion</a:t>
            </a:r>
            <a:r>
              <a:rPr lang="it-IT" altLang="it-IT" dirty="0"/>
              <a:t> ratio and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ratio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on the </a:t>
            </a:r>
            <a:r>
              <a:rPr lang="it-IT" altLang="it-IT" dirty="0" err="1"/>
              <a:t>resulting</a:t>
            </a:r>
            <a:r>
              <a:rPr lang="it-IT" altLang="it-IT" dirty="0"/>
              <a:t> </a:t>
            </a:r>
            <a:r>
              <a:rPr lang="it-IT" altLang="it-IT" dirty="0" err="1"/>
              <a:t>waveform</a:t>
            </a:r>
            <a:r>
              <a:rPr lang="it-IT" altLang="it-IT" dirty="0"/>
              <a:t>, </a:t>
            </a:r>
            <a:r>
              <a:rPr lang="it-IT" altLang="it-IT" dirty="0" err="1"/>
              <a:t>while</a:t>
            </a:r>
            <a:r>
              <a:rPr lang="it-IT" altLang="it-IT" dirty="0"/>
              <a:t> the </a:t>
            </a:r>
            <a:r>
              <a:rPr lang="it-IT" altLang="it-IT" dirty="0" err="1"/>
              <a:t>peak</a:t>
            </a:r>
            <a:r>
              <a:rPr lang="it-IT" altLang="it-IT" dirty="0"/>
              <a:t>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ratio and the </a:t>
            </a:r>
            <a:r>
              <a:rPr lang="it-IT" altLang="it-IT" dirty="0" err="1"/>
              <a:t>Structural</a:t>
            </a:r>
            <a:r>
              <a:rPr lang="it-IT" altLang="it-IT" dirty="0"/>
              <a:t> </a:t>
            </a:r>
            <a:r>
              <a:rPr lang="it-IT" altLang="it-IT" dirty="0" err="1"/>
              <a:t>Similarity</a:t>
            </a:r>
            <a:r>
              <a:rPr lang="it-IT" altLang="it-IT" dirty="0"/>
              <a:t> Index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on the </a:t>
            </a:r>
            <a:r>
              <a:rPr lang="it-IT" altLang="it-IT" dirty="0" err="1"/>
              <a:t>spectrograms</a:t>
            </a:r>
            <a:r>
              <a:rPr lang="it-IT" altLang="it-IT" dirty="0"/>
              <a:t>. In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tables</a:t>
            </a:r>
            <a:r>
              <a:rPr lang="it-IT" altLang="it-IT" dirty="0"/>
              <a:t>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the </a:t>
            </a:r>
            <a:r>
              <a:rPr lang="it-IT" altLang="it-IT" dirty="0" err="1"/>
              <a:t>averages</a:t>
            </a:r>
            <a:r>
              <a:rPr lang="it-IT" altLang="it-IT" dirty="0"/>
              <a:t> over </a:t>
            </a:r>
            <a:r>
              <a:rPr lang="it-IT" altLang="it-IT" dirty="0" err="1"/>
              <a:t>all</a:t>
            </a:r>
            <a:r>
              <a:rPr lang="it-IT" altLang="it-IT" dirty="0"/>
              <a:t> the 24 clips. From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can </a:t>
            </a:r>
            <a:r>
              <a:rPr lang="it-IT" altLang="it-IT" dirty="0" err="1"/>
              <a:t>clearly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dirty="0"/>
              <a:t>the </a:t>
            </a:r>
            <a:r>
              <a:rPr lang="it-IT" dirty="0" err="1"/>
              <a:t>two</a:t>
            </a:r>
            <a:r>
              <a:rPr lang="it-IT" dirty="0"/>
              <a:t> baselines </a:t>
            </a:r>
            <a:r>
              <a:rPr lang="it-IT" dirty="0" err="1"/>
              <a:t>fall</a:t>
            </a:r>
            <a:r>
              <a:rPr lang="it-IT" dirty="0"/>
              <a:t> short in </a:t>
            </a:r>
            <a:r>
              <a:rPr lang="it-IT" dirty="0" err="1"/>
              <a:t>comparison</a:t>
            </a:r>
            <a:r>
              <a:rPr lang="it-IT" dirty="0"/>
              <a:t> to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,</a:t>
            </a:r>
            <a:r>
              <a:rPr lang="it-IT" altLang="it-IT" dirty="0"/>
              <a:t> </a:t>
            </a:r>
            <a:r>
              <a:rPr lang="it-IT" dirty="0" err="1"/>
              <a:t>RePaint</a:t>
            </a:r>
            <a:r>
              <a:rPr lang="it-IT" dirty="0"/>
              <a:t> </a:t>
            </a:r>
            <a:r>
              <a:rPr lang="it-IT" dirty="0" err="1"/>
              <a:t>consistently</a:t>
            </a:r>
            <a:r>
              <a:rPr lang="it-IT" dirty="0"/>
              <a:t> </a:t>
            </a:r>
            <a:r>
              <a:rPr lang="it-IT" dirty="0" err="1"/>
              <a:t>achieves</a:t>
            </a:r>
            <a:r>
              <a:rPr lang="it-IT" dirty="0"/>
              <a:t> superior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methodologies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5511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13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explored</a:t>
            </a:r>
            <a:r>
              <a:rPr lang="it-IT" dirty="0"/>
              <a:t> so far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effectiveness</a:t>
            </a:r>
            <a:r>
              <a:rPr lang="it-IT" dirty="0"/>
              <a:t> in audio </a:t>
            </a:r>
            <a:r>
              <a:rPr lang="it-IT" dirty="0" err="1"/>
              <a:t>inpainting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an </a:t>
            </a:r>
            <a:r>
              <a:rPr lang="it-IT" dirty="0" err="1"/>
              <a:t>additional</a:t>
            </a:r>
            <a:r>
              <a:rPr lang="it-IT" dirty="0"/>
              <a:t> scenario in </a:t>
            </a:r>
            <a:r>
              <a:rPr lang="it-IT" dirty="0" err="1"/>
              <a:t>which</a:t>
            </a:r>
            <a:r>
              <a:rPr lang="it-IT" dirty="0"/>
              <a:t> audio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noisy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corrupted</a:t>
            </a:r>
            <a:r>
              <a:rPr lang="it-IT" dirty="0"/>
              <a:t>. </a:t>
            </a:r>
            <a:r>
              <a:rPr lang="it-IT" dirty="0" err="1"/>
              <a:t>Most</a:t>
            </a:r>
            <a:r>
              <a:rPr lang="it-IT" dirty="0"/>
              <a:t> techniques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 </a:t>
            </a:r>
            <a:r>
              <a:rPr lang="it-IT" dirty="0" err="1"/>
              <a:t>sending</a:t>
            </a:r>
            <a:r>
              <a:rPr lang="it-IT" dirty="0"/>
              <a:t> </a:t>
            </a:r>
            <a:r>
              <a:rPr lang="it-IT" dirty="0" err="1"/>
              <a:t>additional</a:t>
            </a:r>
            <a:r>
              <a:rPr lang="it-IT" dirty="0"/>
              <a:t> data to </a:t>
            </a:r>
            <a:r>
              <a:rPr lang="it-IT" dirty="0" err="1"/>
              <a:t>reconstruct</a:t>
            </a:r>
            <a:r>
              <a:rPr lang="it-IT" dirty="0"/>
              <a:t> the </a:t>
            </a:r>
            <a:r>
              <a:rPr lang="it-IT" dirty="0" err="1"/>
              <a:t>signal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in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semantic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predict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audio.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version</a:t>
            </a:r>
            <a:r>
              <a:rPr lang="it-IT" dirty="0"/>
              <a:t> of DDNM+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includes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capabilities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four</a:t>
            </a:r>
            <a:r>
              <a:rPr lang="it-IT" dirty="0"/>
              <a:t> audio clips with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a </a:t>
            </a:r>
            <a:r>
              <a:rPr lang="it-IT" dirty="0" err="1"/>
              <a:t>peak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-to-</a:t>
            </a:r>
            <a:r>
              <a:rPr lang="it-IT" dirty="0" err="1"/>
              <a:t>noise</a:t>
            </a:r>
            <a:r>
              <a:rPr lang="it-IT" dirty="0"/>
              <a:t> ratio of 20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significally</a:t>
            </a:r>
            <a:r>
              <a:rPr lang="it-IT" dirty="0"/>
              <a:t> </a:t>
            </a:r>
            <a:r>
              <a:rPr lang="it-IT" dirty="0" err="1"/>
              <a:t>affects</a:t>
            </a:r>
            <a:r>
              <a:rPr lang="it-IT" dirty="0"/>
              <a:t> the </a:t>
            </a:r>
            <a:r>
              <a:rPr lang="it-IT" dirty="0" err="1"/>
              <a:t>quality</a:t>
            </a:r>
            <a:r>
              <a:rPr lang="it-IT" dirty="0"/>
              <a:t> of the audio, and a </a:t>
            </a:r>
            <a:r>
              <a:rPr lang="it-IT" dirty="0" err="1"/>
              <a:t>psnr</a:t>
            </a:r>
            <a:r>
              <a:rPr lang="it-IT" dirty="0"/>
              <a:t> of 30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slight</a:t>
            </a:r>
            <a:r>
              <a:rPr lang="it-IT" dirty="0"/>
              <a:t> impact on the </a:t>
            </a:r>
            <a:r>
              <a:rPr lang="it-IT" dirty="0" err="1"/>
              <a:t>signal</a:t>
            </a:r>
            <a:r>
              <a:rPr lang="it-IT" dirty="0"/>
              <a:t>. The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inpainting</a:t>
            </a:r>
            <a:r>
              <a:rPr lang="it-IT" dirty="0"/>
              <a:t> capabilities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dirty="0" err="1"/>
              <a:t>combined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complete </a:t>
            </a:r>
            <a:r>
              <a:rPr lang="it-IT" dirty="0" err="1"/>
              <a:t>architecture</a:t>
            </a:r>
            <a:r>
              <a:rPr lang="it-IT" dirty="0"/>
              <a:t>.</a:t>
            </a:r>
          </a:p>
          <a:p>
            <a:endParaRPr lang="it-IT" altLang="it-IT" dirty="0"/>
          </a:p>
          <a:p>
            <a:r>
              <a:rPr lang="it-IT" altLang="it-IT" dirty="0"/>
              <a:t>[semantic information </a:t>
            </a:r>
            <a:r>
              <a:rPr lang="it-IT" altLang="it-IT" dirty="0" err="1"/>
              <a:t>refers</a:t>
            </a:r>
            <a:r>
              <a:rPr lang="it-IT" altLang="it-IT" dirty="0"/>
              <a:t> to information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in some </a:t>
            </a:r>
            <a:r>
              <a:rPr lang="it-IT" altLang="it-IT" dirty="0" err="1"/>
              <a:t>sense</a:t>
            </a:r>
            <a:r>
              <a:rPr lang="it-IT" altLang="it-IT" dirty="0"/>
              <a:t> </a:t>
            </a:r>
            <a:r>
              <a:rPr lang="it-IT" altLang="it-IT" dirty="0" err="1"/>
              <a:t>meaningful</a:t>
            </a:r>
            <a:r>
              <a:rPr lang="it-IT" altLang="it-IT" dirty="0"/>
              <a:t> for a system]</a:t>
            </a:r>
          </a:p>
        </p:txBody>
      </p:sp>
    </p:spTree>
    <p:extLst>
      <p:ext uri="{BB962C8B-B14F-4D97-AF65-F5344CB8AC3E}">
        <p14:creationId xmlns:p14="http://schemas.microsoft.com/office/powerpoint/2010/main" val="2350990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14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Here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have</a:t>
            </a:r>
            <a:r>
              <a:rPr lang="it-IT" altLang="it-IT" dirty="0"/>
              <a:t> a </a:t>
            </a:r>
            <a:r>
              <a:rPr lang="it-IT" altLang="it-IT" dirty="0" err="1"/>
              <a:t>glimpse</a:t>
            </a:r>
            <a:r>
              <a:rPr lang="it-IT" altLang="it-IT" dirty="0"/>
              <a:t> of the </a:t>
            </a:r>
            <a:r>
              <a:rPr lang="it-IT" altLang="it-IT" dirty="0" err="1"/>
              <a:t>denoising</a:t>
            </a:r>
            <a:r>
              <a:rPr lang="it-IT" altLang="it-IT" dirty="0"/>
              <a:t> capabilities of the </a:t>
            </a:r>
            <a:r>
              <a:rPr lang="it-IT" altLang="it-IT" dirty="0" err="1"/>
              <a:t>chosen</a:t>
            </a:r>
            <a:r>
              <a:rPr lang="it-IT" altLang="it-IT" dirty="0"/>
              <a:t> technique. </a:t>
            </a:r>
            <a:r>
              <a:rPr lang="it-IT" altLang="it-IT" dirty="0" err="1"/>
              <a:t>Starting</a:t>
            </a:r>
            <a:r>
              <a:rPr lang="it-IT" altLang="it-IT" dirty="0"/>
              <a:t> from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noisy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[</a:t>
            </a:r>
            <a:r>
              <a:rPr lang="it-IT" altLang="it-IT" dirty="0" err="1"/>
              <a:t>noisy</a:t>
            </a:r>
            <a:r>
              <a:rPr lang="it-IT" altLang="it-IT" dirty="0"/>
              <a:t>], the model </a:t>
            </a:r>
            <a:r>
              <a:rPr lang="it-IT" altLang="it-IT" dirty="0" err="1"/>
              <a:t>predicted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denoised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[</a:t>
            </a:r>
            <a:r>
              <a:rPr lang="it-IT" altLang="it-IT" dirty="0" err="1"/>
              <a:t>denoised</a:t>
            </a:r>
            <a:r>
              <a:rPr lang="it-IT" altLang="it-IT" dirty="0"/>
              <a:t>]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almost</a:t>
            </a:r>
            <a:r>
              <a:rPr lang="it-IT" altLang="it-IT" dirty="0"/>
              <a:t> </a:t>
            </a:r>
            <a:r>
              <a:rPr lang="it-IT" altLang="it-IT" dirty="0" err="1"/>
              <a:t>identical</a:t>
            </a:r>
            <a:r>
              <a:rPr lang="it-IT" altLang="it-IT" dirty="0"/>
              <a:t> to the </a:t>
            </a:r>
            <a:r>
              <a:rPr lang="it-IT" altLang="it-IT" dirty="0" err="1"/>
              <a:t>original</a:t>
            </a:r>
            <a:r>
              <a:rPr lang="it-IT" altLang="it-IT" dirty="0"/>
              <a:t> audio [</a:t>
            </a:r>
            <a:r>
              <a:rPr lang="it-IT" altLang="it-IT" dirty="0" err="1"/>
              <a:t>original</a:t>
            </a:r>
            <a:r>
              <a:rPr lang="it-IT" altLang="it-IT" dirty="0"/>
              <a:t>]. The </a:t>
            </a:r>
            <a:r>
              <a:rPr lang="it-IT" altLang="it-IT" dirty="0" err="1"/>
              <a:t>validity</a:t>
            </a:r>
            <a:r>
              <a:rPr lang="it-IT" altLang="it-IT" dirty="0"/>
              <a:t> of the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confirmed</a:t>
            </a:r>
            <a:r>
              <a:rPr lang="it-IT" altLang="it-IT" dirty="0"/>
              <a:t> by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</a:t>
            </a:r>
            <a:r>
              <a:rPr lang="it-IT" altLang="it-IT" dirty="0" err="1"/>
              <a:t>ratios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</a:t>
            </a:r>
            <a:r>
              <a:rPr lang="it-IT" altLang="it-IT" dirty="0" err="1"/>
              <a:t>before</a:t>
            </a:r>
            <a:r>
              <a:rPr lang="it-IT" altLang="it-IT" dirty="0"/>
              <a:t> and after the </a:t>
            </a:r>
            <a:r>
              <a:rPr lang="it-IT" altLang="it-IT" dirty="0" err="1"/>
              <a:t>application</a:t>
            </a:r>
            <a:r>
              <a:rPr lang="it-IT" altLang="it-IT" dirty="0"/>
              <a:t> of the </a:t>
            </a:r>
            <a:r>
              <a:rPr lang="it-IT" altLang="it-IT" dirty="0" err="1"/>
              <a:t>denoising</a:t>
            </a:r>
            <a:r>
              <a:rPr lang="it-IT" altLang="it-IT" dirty="0"/>
              <a:t> technique.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in the </a:t>
            </a:r>
            <a:r>
              <a:rPr lang="it-IT" altLang="it-IT" dirty="0" err="1"/>
              <a:t>tables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in </a:t>
            </a:r>
            <a:r>
              <a:rPr lang="it-IT" altLang="it-IT" dirty="0" err="1"/>
              <a:t>all</a:t>
            </a:r>
            <a:r>
              <a:rPr lang="it-IT" altLang="it-IT" dirty="0"/>
              <a:t> </a:t>
            </a:r>
            <a:r>
              <a:rPr lang="it-IT" altLang="it-IT" dirty="0" err="1"/>
              <a:t>cases</a:t>
            </a:r>
            <a:r>
              <a:rPr lang="it-IT" altLang="it-IT" dirty="0"/>
              <a:t> the </a:t>
            </a:r>
            <a:r>
              <a:rPr lang="it-IT" altLang="it-IT" dirty="0" err="1"/>
              <a:t>snr</a:t>
            </a:r>
            <a:r>
              <a:rPr lang="it-IT" altLang="it-IT" dirty="0"/>
              <a:t> </a:t>
            </a:r>
            <a:r>
              <a:rPr lang="it-IT" altLang="it-IT" dirty="0" err="1"/>
              <a:t>improves</a:t>
            </a:r>
            <a:r>
              <a:rPr lang="it-IT" altLang="it-IT" dirty="0"/>
              <a:t> in the </a:t>
            </a:r>
            <a:r>
              <a:rPr lang="it-IT" altLang="it-IT" dirty="0" err="1"/>
              <a:t>denoised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of the sample.</a:t>
            </a:r>
          </a:p>
        </p:txBody>
      </p:sp>
    </p:spTree>
    <p:extLst>
      <p:ext uri="{BB962C8B-B14F-4D97-AF65-F5344CB8AC3E}">
        <p14:creationId xmlns:p14="http://schemas.microsoft.com/office/powerpoint/2010/main" val="262177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15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it-IT" altLang="it-IT" dirty="0" err="1"/>
              <a:t>Finally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draw</a:t>
            </a:r>
            <a:r>
              <a:rPr lang="it-IT" altLang="it-IT" dirty="0"/>
              <a:t> the </a:t>
            </a:r>
            <a:r>
              <a:rPr lang="it-IT" altLang="it-IT" dirty="0" err="1"/>
              <a:t>conclusions</a:t>
            </a:r>
            <a:r>
              <a:rPr lang="it-IT" altLang="it-IT" dirty="0"/>
              <a:t>. The </a:t>
            </a:r>
            <a:r>
              <a:rPr lang="it-IT" altLang="it-IT" dirty="0" err="1"/>
              <a:t>proposed</a:t>
            </a:r>
            <a:r>
              <a:rPr lang="it-IT" altLang="it-IT" dirty="0"/>
              <a:t> techniques </a:t>
            </a:r>
            <a:r>
              <a:rPr lang="it-IT" altLang="it-IT" dirty="0" err="1"/>
              <a:t>showed</a:t>
            </a:r>
            <a:r>
              <a:rPr lang="it-IT" altLang="it-IT" dirty="0"/>
              <a:t> </a:t>
            </a:r>
            <a:r>
              <a:rPr lang="it-IT" altLang="it-IT" dirty="0" err="1"/>
              <a:t>objectively</a:t>
            </a:r>
            <a:r>
              <a:rPr lang="it-IT" altLang="it-IT" dirty="0"/>
              <a:t> </a:t>
            </a:r>
            <a:r>
              <a:rPr lang="it-IT" altLang="it-IT" dirty="0" err="1"/>
              <a:t>better</a:t>
            </a:r>
            <a:r>
              <a:rPr lang="it-IT" altLang="it-IT" dirty="0"/>
              <a:t>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than</a:t>
            </a:r>
            <a:r>
              <a:rPr lang="it-IT" altLang="it-IT" dirty="0"/>
              <a:t> the </a:t>
            </a:r>
            <a:r>
              <a:rPr lang="it-IT" altLang="it-IT" dirty="0" err="1"/>
              <a:t>two</a:t>
            </a:r>
            <a:r>
              <a:rPr lang="it-IT" altLang="it-IT" dirty="0"/>
              <a:t> </a:t>
            </a:r>
            <a:r>
              <a:rPr lang="it-IT" altLang="it-IT" dirty="0" err="1"/>
              <a:t>baslines</a:t>
            </a:r>
            <a:r>
              <a:rPr lang="it-IT" altLang="it-IT" dirty="0"/>
              <a:t>. </a:t>
            </a:r>
            <a:r>
              <a:rPr lang="it-IT" altLang="it-IT" dirty="0" err="1"/>
              <a:t>Among</a:t>
            </a:r>
            <a:r>
              <a:rPr lang="it-IT" altLang="it-IT" dirty="0"/>
              <a:t> the </a:t>
            </a:r>
            <a:r>
              <a:rPr lang="it-IT" altLang="it-IT" dirty="0" err="1"/>
              <a:t>selected</a:t>
            </a:r>
            <a:r>
              <a:rPr lang="it-IT" altLang="it-IT" dirty="0"/>
              <a:t> </a:t>
            </a:r>
            <a:r>
              <a:rPr lang="it-IT" altLang="it-IT" dirty="0" err="1"/>
              <a:t>methods</a:t>
            </a:r>
            <a:r>
              <a:rPr lang="it-IT" altLang="it-IT" dirty="0"/>
              <a:t>, </a:t>
            </a:r>
            <a:r>
              <a:rPr lang="it-IT" altLang="it-IT" dirty="0" err="1"/>
              <a:t>RePaint</a:t>
            </a:r>
            <a:r>
              <a:rPr lang="it-IT" altLang="it-IT" dirty="0"/>
              <a:t> </a:t>
            </a:r>
            <a:r>
              <a:rPr lang="it-IT" altLang="it-IT" dirty="0" err="1"/>
              <a:t>consistently</a:t>
            </a:r>
            <a:r>
              <a:rPr lang="it-IT" altLang="it-IT" dirty="0"/>
              <a:t> </a:t>
            </a:r>
            <a:r>
              <a:rPr lang="it-IT" altLang="it-IT" dirty="0" err="1"/>
              <a:t>achieves</a:t>
            </a:r>
            <a:r>
              <a:rPr lang="it-IT" altLang="it-IT" dirty="0"/>
              <a:t> superior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compared</a:t>
            </a:r>
            <a:r>
              <a:rPr lang="it-IT" altLang="it-IT" dirty="0"/>
              <a:t> to the </a:t>
            </a:r>
            <a:r>
              <a:rPr lang="it-IT" altLang="it-IT" dirty="0" err="1"/>
              <a:t>other</a:t>
            </a:r>
            <a:r>
              <a:rPr lang="it-IT" altLang="it-IT" dirty="0"/>
              <a:t> </a:t>
            </a:r>
            <a:r>
              <a:rPr lang="it-IT" altLang="it-IT" dirty="0" err="1"/>
              <a:t>methodologies</a:t>
            </a:r>
            <a:r>
              <a:rPr lang="it-IT" altLang="it-IT" dirty="0"/>
              <a:t>. </a:t>
            </a:r>
            <a:r>
              <a:rPr lang="it-IT" dirty="0" err="1">
                <a:effectLst/>
                <a:latin typeface="Arial" panose="020B0604020202020204" pitchFamily="34" charset="0"/>
              </a:rPr>
              <a:t>However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it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crucial</a:t>
            </a:r>
            <a:r>
              <a:rPr lang="it-IT" dirty="0">
                <a:effectLst/>
                <a:latin typeface="Arial" panose="020B0604020202020204" pitchFamily="34" charset="0"/>
              </a:rPr>
              <a:t> to </a:t>
            </a:r>
            <a:r>
              <a:rPr lang="it-IT" dirty="0" err="1">
                <a:effectLst/>
                <a:latin typeface="Arial" panose="020B0604020202020204" pitchFamily="34" charset="0"/>
              </a:rPr>
              <a:t>consider</a:t>
            </a:r>
            <a:r>
              <a:rPr lang="it-IT" dirty="0">
                <a:effectLst/>
                <a:latin typeface="Arial" panose="020B0604020202020204" pitchFamily="34" charset="0"/>
              </a:rPr>
              <a:t> the trade-off with </a:t>
            </a:r>
            <a:r>
              <a:rPr lang="it-IT" dirty="0" err="1">
                <a:effectLst/>
                <a:latin typeface="Arial" panose="020B0604020202020204" pitchFamily="34" charset="0"/>
              </a:rPr>
              <a:t>inference</a:t>
            </a:r>
            <a:r>
              <a:rPr lang="it-IT" dirty="0">
                <a:effectLst/>
                <a:latin typeface="Arial" panose="020B0604020202020204" pitchFamily="34" charset="0"/>
              </a:rPr>
              <a:t> time, </a:t>
            </a:r>
            <a:r>
              <a:rPr lang="it-IT" dirty="0" err="1">
                <a:effectLst/>
                <a:latin typeface="Arial" panose="020B0604020202020204" pitchFamily="34" charset="0"/>
              </a:rPr>
              <a:t>as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RePaint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requires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approximately</a:t>
            </a:r>
            <a:r>
              <a:rPr lang="it-IT" dirty="0">
                <a:effectLst/>
                <a:latin typeface="Arial" panose="020B0604020202020204" pitchFamily="34" charset="0"/>
              </a:rPr>
              <a:t> 10 times </a:t>
            </a:r>
            <a:r>
              <a:rPr lang="it-IT" dirty="0" err="1">
                <a:effectLst/>
                <a:latin typeface="Arial" panose="020B0604020202020204" pitchFamily="34" charset="0"/>
              </a:rPr>
              <a:t>longer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than</a:t>
            </a:r>
            <a:r>
              <a:rPr lang="it-IT" dirty="0">
                <a:effectLst/>
                <a:latin typeface="Arial" panose="020B0604020202020204" pitchFamily="34" charset="0"/>
              </a:rPr>
              <a:t> DDNM. </a:t>
            </a:r>
            <a:r>
              <a:rPr lang="it-IT" dirty="0" err="1">
                <a:effectLst/>
                <a:latin typeface="Arial" panose="020B0604020202020204" pitchFamily="34" charset="0"/>
              </a:rPr>
              <a:t>Therefore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when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selecting</a:t>
            </a:r>
            <a:r>
              <a:rPr lang="it-IT" dirty="0">
                <a:effectLst/>
                <a:latin typeface="Arial" panose="020B0604020202020204" pitchFamily="34" charset="0"/>
              </a:rPr>
              <a:t> an appropriate </a:t>
            </a:r>
            <a:r>
              <a:rPr lang="it-IT" dirty="0" err="1">
                <a:effectLst/>
                <a:latin typeface="Arial" panose="020B0604020202020204" pitchFamily="34" charset="0"/>
              </a:rPr>
              <a:t>method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both</a:t>
            </a:r>
            <a:r>
              <a:rPr lang="it-IT" dirty="0">
                <a:effectLst/>
                <a:latin typeface="Arial" panose="020B0604020202020204" pitchFamily="34" charset="0"/>
              </a:rPr>
              <a:t> the performance </a:t>
            </a:r>
            <a:r>
              <a:rPr lang="it-IT" dirty="0" err="1">
                <a:effectLst/>
                <a:latin typeface="Arial" panose="020B0604020202020204" pitchFamily="34" charset="0"/>
              </a:rPr>
              <a:t>metrics</a:t>
            </a:r>
            <a:r>
              <a:rPr lang="it-IT" dirty="0">
                <a:effectLst/>
                <a:latin typeface="Arial" panose="020B0604020202020204" pitchFamily="34" charset="0"/>
              </a:rPr>
              <a:t> and the </a:t>
            </a:r>
            <a:r>
              <a:rPr lang="it-IT" dirty="0" err="1">
                <a:effectLst/>
                <a:latin typeface="Arial" panose="020B0604020202020204" pitchFamily="34" charset="0"/>
              </a:rPr>
              <a:t>associated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inference</a:t>
            </a:r>
            <a:r>
              <a:rPr lang="it-IT" dirty="0">
                <a:effectLst/>
                <a:latin typeface="Arial" panose="020B0604020202020204" pitchFamily="34" charset="0"/>
              </a:rPr>
              <a:t> time </a:t>
            </a:r>
            <a:r>
              <a:rPr lang="it-IT" dirty="0" err="1">
                <a:effectLst/>
                <a:latin typeface="Arial" panose="020B0604020202020204" pitchFamily="34" charset="0"/>
              </a:rPr>
              <a:t>should</a:t>
            </a:r>
            <a:r>
              <a:rPr lang="it-IT" dirty="0">
                <a:effectLst/>
                <a:latin typeface="Arial" panose="020B0604020202020204" pitchFamily="34" charset="0"/>
              </a:rPr>
              <a:t> be </a:t>
            </a:r>
            <a:r>
              <a:rPr lang="it-IT" dirty="0" err="1">
                <a:effectLst/>
                <a:latin typeface="Arial" panose="020B0604020202020204" pitchFamily="34" charset="0"/>
              </a:rPr>
              <a:t>taken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into</a:t>
            </a:r>
            <a:r>
              <a:rPr lang="it-IT" dirty="0">
                <a:effectLst/>
                <a:latin typeface="Arial" panose="020B0604020202020204" pitchFamily="34" charset="0"/>
              </a:rPr>
              <a:t> account. To </a:t>
            </a:r>
            <a:r>
              <a:rPr lang="it-IT" dirty="0" err="1">
                <a:effectLst/>
                <a:latin typeface="Arial" panose="020B0604020202020204" pitchFamily="34" charset="0"/>
              </a:rPr>
              <a:t>carry</a:t>
            </a:r>
            <a:r>
              <a:rPr lang="it-IT" dirty="0">
                <a:effectLst/>
                <a:latin typeface="Arial" panose="020B0604020202020204" pitchFamily="34" charset="0"/>
              </a:rPr>
              <a:t> on </a:t>
            </a:r>
            <a:r>
              <a:rPr lang="it-IT" dirty="0" err="1">
                <a:effectLst/>
                <a:latin typeface="Arial" panose="020B0604020202020204" pitchFamily="34" charset="0"/>
              </a:rPr>
              <a:t>our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research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two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ideas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could</a:t>
            </a:r>
            <a:r>
              <a:rPr lang="it-IT" dirty="0">
                <a:effectLst/>
                <a:latin typeface="Arial" panose="020B0604020202020204" pitchFamily="34" charset="0"/>
              </a:rPr>
              <a:t> be </a:t>
            </a:r>
            <a:r>
              <a:rPr lang="it-IT" dirty="0" err="1">
                <a:effectLst/>
                <a:latin typeface="Arial" panose="020B0604020202020204" pitchFamily="34" charset="0"/>
              </a:rPr>
              <a:t>further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explored</a:t>
            </a:r>
            <a:r>
              <a:rPr lang="it-IT" dirty="0">
                <a:effectLst/>
                <a:latin typeface="Arial" panose="020B0604020202020204" pitchFamily="34" charset="0"/>
              </a:rPr>
              <a:t>. The </a:t>
            </a:r>
            <a:r>
              <a:rPr lang="it-IT" dirty="0" err="1">
                <a:effectLst/>
                <a:latin typeface="Arial" panose="020B0604020202020204" pitchFamily="34" charset="0"/>
              </a:rPr>
              <a:t>former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creation</a:t>
            </a:r>
            <a:r>
              <a:rPr lang="it-IT" dirty="0">
                <a:effectLst/>
                <a:latin typeface="Arial" panose="020B0604020202020204" pitchFamily="34" charset="0"/>
              </a:rPr>
              <a:t> of a </a:t>
            </a:r>
            <a:r>
              <a:rPr lang="it-IT" dirty="0" err="1">
                <a:effectLst/>
                <a:latin typeface="Arial" panose="020B0604020202020204" pitchFamily="34" charset="0"/>
              </a:rPr>
              <a:t>communication</a:t>
            </a:r>
            <a:r>
              <a:rPr lang="it-IT" dirty="0">
                <a:effectLst/>
                <a:latin typeface="Arial" panose="020B0604020202020204" pitchFamily="34" charset="0"/>
              </a:rPr>
              <a:t> system to </a:t>
            </a:r>
            <a:r>
              <a:rPr lang="it-IT" dirty="0" err="1">
                <a:effectLst/>
                <a:latin typeface="Arial" panose="020B0604020202020204" pitchFamily="34" charset="0"/>
              </a:rPr>
              <a:t>automatically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identify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problematic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segments</a:t>
            </a:r>
            <a:r>
              <a:rPr lang="it-IT" dirty="0">
                <a:effectLst/>
                <a:latin typeface="Arial" panose="020B0604020202020204" pitchFamily="34" charset="0"/>
              </a:rPr>
              <a:t> after </a:t>
            </a:r>
            <a:r>
              <a:rPr lang="it-IT" dirty="0" err="1">
                <a:effectLst/>
                <a:latin typeface="Arial" panose="020B0604020202020204" pitchFamily="34" charset="0"/>
              </a:rPr>
              <a:t>denoising</a:t>
            </a:r>
            <a:r>
              <a:rPr lang="it-IT" dirty="0">
                <a:effectLst/>
                <a:latin typeface="Arial" panose="020B0604020202020204" pitchFamily="34" charset="0"/>
              </a:rPr>
              <a:t> and </a:t>
            </a:r>
            <a:r>
              <a:rPr lang="it-IT" dirty="0" err="1">
                <a:effectLst/>
                <a:latin typeface="Arial" panose="020B0604020202020204" pitchFamily="34" charset="0"/>
              </a:rPr>
              <a:t>inpaint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them</a:t>
            </a:r>
            <a:r>
              <a:rPr lang="it-IT" dirty="0">
                <a:effectLst/>
                <a:latin typeface="Arial" panose="020B0604020202020204" pitchFamily="34" charset="0"/>
              </a:rPr>
              <a:t>. The </a:t>
            </a:r>
            <a:r>
              <a:rPr lang="it-IT" dirty="0" err="1">
                <a:effectLst/>
                <a:latin typeface="Arial" panose="020B0604020202020204" pitchFamily="34" charset="0"/>
              </a:rPr>
              <a:t>latter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inpainting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without</a:t>
            </a:r>
            <a:r>
              <a:rPr lang="it-IT" dirty="0">
                <a:effectLst/>
                <a:latin typeface="Arial" panose="020B0604020202020204" pitchFamily="34" charset="0"/>
              </a:rPr>
              <a:t> a text </a:t>
            </a:r>
            <a:r>
              <a:rPr lang="it-IT" dirty="0" err="1">
                <a:effectLst/>
                <a:latin typeface="Arial" panose="020B0604020202020204" pitchFamily="34" charset="0"/>
              </a:rPr>
              <a:t>description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using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only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known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portion</a:t>
            </a:r>
            <a:r>
              <a:rPr lang="it-IT" dirty="0">
                <a:effectLst/>
                <a:latin typeface="Arial" panose="020B0604020202020204" pitchFamily="34" charset="0"/>
              </a:rPr>
              <a:t> of the audio </a:t>
            </a:r>
            <a:r>
              <a:rPr lang="it-IT" dirty="0" err="1">
                <a:effectLst/>
                <a:latin typeface="Arial" panose="020B0604020202020204" pitchFamily="34" charset="0"/>
              </a:rPr>
              <a:t>as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conditioning</a:t>
            </a:r>
            <a:r>
              <a:rPr lang="it-IT" dirty="0">
                <a:effectLst/>
                <a:latin typeface="Arial" panose="020B0604020202020204" pitchFamily="34" charset="0"/>
              </a:rPr>
              <a:t>. </a:t>
            </a:r>
            <a:r>
              <a:rPr lang="it-IT" dirty="0" err="1">
                <a:effectLst/>
                <a:latin typeface="Arial" panose="020B0604020202020204" pitchFamily="34" charset="0"/>
              </a:rPr>
              <a:t>That’s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all</a:t>
            </a:r>
            <a:r>
              <a:rPr lang="it-IT" dirty="0">
                <a:effectLst/>
                <a:latin typeface="Arial" panose="020B0604020202020204" pitchFamily="34" charset="0"/>
              </a:rPr>
              <a:t> for </a:t>
            </a:r>
            <a:r>
              <a:rPr lang="it-IT" dirty="0" err="1">
                <a:effectLst/>
                <a:latin typeface="Arial" panose="020B0604020202020204" pitchFamily="34" charset="0"/>
              </a:rPr>
              <a:t>my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presentation</a:t>
            </a:r>
            <a:r>
              <a:rPr lang="it-IT" dirty="0">
                <a:effectLst/>
                <a:latin typeface="Arial" panose="020B0604020202020204" pitchFamily="34" charset="0"/>
              </a:rPr>
              <a:t>. </a:t>
            </a:r>
            <a:r>
              <a:rPr lang="it-IT" dirty="0" err="1">
                <a:effectLst/>
                <a:latin typeface="Arial" panose="020B0604020202020204" pitchFamily="34" charset="0"/>
              </a:rPr>
              <a:t>We</a:t>
            </a:r>
            <a:r>
              <a:rPr lang="it-IT" dirty="0">
                <a:effectLst/>
                <a:latin typeface="Arial" panose="020B0604020202020204" pitchFamily="34" charset="0"/>
              </a:rPr>
              <a:t> are </a:t>
            </a:r>
            <a:r>
              <a:rPr lang="it-IT" dirty="0" err="1">
                <a:effectLst/>
                <a:latin typeface="Arial" panose="020B0604020202020204" pitchFamily="34" charset="0"/>
              </a:rPr>
              <a:t>also</a:t>
            </a:r>
            <a:r>
              <a:rPr lang="it-IT" dirty="0">
                <a:effectLst/>
                <a:latin typeface="Arial" panose="020B0604020202020204" pitchFamily="34" charset="0"/>
              </a:rPr>
              <a:t> working on an </a:t>
            </a:r>
            <a:r>
              <a:rPr lang="it-IT" dirty="0" err="1">
                <a:effectLst/>
                <a:latin typeface="Arial" panose="020B0604020202020204" pitchFamily="34" charset="0"/>
              </a:rPr>
              <a:t>academic</a:t>
            </a:r>
            <a:r>
              <a:rPr lang="it-IT" dirty="0">
                <a:effectLst/>
                <a:latin typeface="Arial" panose="020B0604020202020204" pitchFamily="34" charset="0"/>
              </a:rPr>
              <a:t> paper </a:t>
            </a:r>
            <a:r>
              <a:rPr lang="it-IT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this</a:t>
            </a:r>
            <a:r>
              <a:rPr lang="it-IT" dirty="0">
                <a:effectLst/>
                <a:latin typeface="Arial" panose="020B0604020202020204" pitchFamily="34" charset="0"/>
              </a:rPr>
              <a:t> work. Thank </a:t>
            </a:r>
            <a:r>
              <a:rPr lang="it-IT" dirty="0" err="1">
                <a:effectLst/>
                <a:latin typeface="Arial" panose="020B0604020202020204" pitchFamily="34" charset="0"/>
              </a:rPr>
              <a:t>you</a:t>
            </a:r>
            <a:r>
              <a:rPr lang="it-IT" dirty="0">
                <a:effectLst/>
                <a:latin typeface="Arial" panose="020B0604020202020204" pitchFamily="34" charset="0"/>
              </a:rPr>
              <a:t> for the </a:t>
            </a:r>
            <a:r>
              <a:rPr lang="it-IT" dirty="0" err="1">
                <a:effectLst/>
                <a:latin typeface="Arial" panose="020B0604020202020204" pitchFamily="34" charset="0"/>
              </a:rPr>
              <a:t>attention</a:t>
            </a:r>
            <a:r>
              <a:rPr lang="it-IT" dirty="0">
                <a:effectLst/>
                <a:latin typeface="Arial" panose="020B0604020202020204" pitchFamily="34" charset="0"/>
              </a:rPr>
              <a:t> and </a:t>
            </a:r>
            <a:r>
              <a:rPr lang="it-IT" dirty="0" err="1">
                <a:effectLst/>
                <a:latin typeface="Arial" panose="020B0604020202020204" pitchFamily="34" charset="0"/>
              </a:rPr>
              <a:t>have</a:t>
            </a:r>
            <a:r>
              <a:rPr lang="it-IT" dirty="0">
                <a:effectLst/>
                <a:latin typeface="Arial" panose="020B0604020202020204" pitchFamily="34" charset="0"/>
              </a:rPr>
              <a:t> a good day!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774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16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492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2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In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presentation</a:t>
            </a:r>
            <a:r>
              <a:rPr lang="it-IT" altLang="it-IT" dirty="0"/>
              <a:t> </a:t>
            </a:r>
            <a:r>
              <a:rPr lang="it-IT" altLang="it-IT" dirty="0" err="1"/>
              <a:t>I’ll</a:t>
            </a:r>
            <a:r>
              <a:rPr lang="it-IT" altLang="it-IT" dirty="0"/>
              <a:t> first talk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dirty="0" err="1"/>
              <a:t>basic</a:t>
            </a:r>
            <a:r>
              <a:rPr lang="it-IT" altLang="it-IT" dirty="0"/>
              <a:t> </a:t>
            </a:r>
            <a:r>
              <a:rPr lang="it-IT" altLang="it-IT" dirty="0" err="1"/>
              <a:t>elements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need</a:t>
            </a:r>
            <a:r>
              <a:rPr lang="it-IT" altLang="it-IT" dirty="0"/>
              <a:t> to know to </a:t>
            </a:r>
            <a:r>
              <a:rPr lang="it-IT" altLang="it-IT" dirty="0" err="1"/>
              <a:t>understand</a:t>
            </a:r>
            <a:r>
              <a:rPr lang="it-IT" altLang="it-IT" dirty="0"/>
              <a:t> the </a:t>
            </a:r>
            <a:r>
              <a:rPr lang="it-IT" altLang="it-IT" dirty="0" err="1"/>
              <a:t>context</a:t>
            </a:r>
            <a:r>
              <a:rPr lang="it-IT" altLang="it-IT" dirty="0"/>
              <a:t>. </a:t>
            </a:r>
            <a:r>
              <a:rPr lang="it-IT" altLang="it-IT" dirty="0" err="1"/>
              <a:t>Then</a:t>
            </a:r>
            <a:r>
              <a:rPr lang="it-IT" altLang="it-IT" dirty="0"/>
              <a:t> </a:t>
            </a:r>
            <a:r>
              <a:rPr lang="it-IT" altLang="it-IT" dirty="0" err="1"/>
              <a:t>I’ll</a:t>
            </a:r>
            <a:r>
              <a:rPr lang="it-IT" altLang="it-IT" dirty="0"/>
              <a:t> </a:t>
            </a:r>
            <a:r>
              <a:rPr lang="it-IT" altLang="it-IT" dirty="0" err="1"/>
              <a:t>present</a:t>
            </a:r>
            <a:r>
              <a:rPr lang="it-IT" altLang="it-IT" dirty="0"/>
              <a:t> the state-of-the-art models for audio generation. </a:t>
            </a:r>
            <a:r>
              <a:rPr lang="it-IT" altLang="it-IT" dirty="0" err="1"/>
              <a:t>I’ll</a:t>
            </a:r>
            <a:r>
              <a:rPr lang="it-IT" altLang="it-IT" dirty="0"/>
              <a:t> continue </a:t>
            </a:r>
            <a:r>
              <a:rPr lang="it-IT" altLang="it-IT" dirty="0" err="1"/>
              <a:t>explaining</a:t>
            </a:r>
            <a:r>
              <a:rPr lang="it-IT" altLang="it-IT" dirty="0"/>
              <a:t> the techniques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inpainting</a:t>
            </a:r>
            <a:r>
              <a:rPr lang="it-IT" altLang="it-IT" dirty="0"/>
              <a:t> and </a:t>
            </a:r>
            <a:r>
              <a:rPr lang="it-IT" altLang="it-IT" dirty="0" err="1"/>
              <a:t>I’ll</a:t>
            </a:r>
            <a:r>
              <a:rPr lang="it-IT" altLang="it-IT" dirty="0"/>
              <a:t> show the </a:t>
            </a:r>
            <a:r>
              <a:rPr lang="it-IT" altLang="it-IT" dirty="0" err="1"/>
              <a:t>results</a:t>
            </a:r>
            <a:r>
              <a:rPr lang="it-IT" altLang="it-IT" dirty="0"/>
              <a:t>. </a:t>
            </a:r>
            <a:r>
              <a:rPr lang="it-IT" altLang="it-IT" dirty="0" err="1"/>
              <a:t>Finally</a:t>
            </a:r>
            <a:r>
              <a:rPr lang="it-IT" altLang="it-IT" dirty="0"/>
              <a:t> I </a:t>
            </a:r>
            <a:r>
              <a:rPr lang="it-IT" altLang="it-IT" dirty="0" err="1"/>
              <a:t>will</a:t>
            </a:r>
            <a:r>
              <a:rPr lang="it-IT" altLang="it-IT" dirty="0"/>
              <a:t> </a:t>
            </a:r>
            <a:r>
              <a:rPr lang="it-IT" altLang="it-IT" dirty="0" err="1"/>
              <a:t>discuss</a:t>
            </a:r>
            <a:r>
              <a:rPr lang="it-IT" altLang="it-IT" dirty="0"/>
              <a:t> an </a:t>
            </a:r>
            <a:r>
              <a:rPr lang="it-IT" altLang="it-IT" dirty="0" err="1"/>
              <a:t>additional</a:t>
            </a:r>
            <a:r>
              <a:rPr lang="it-IT" altLang="it-IT" dirty="0"/>
              <a:t> use case </a:t>
            </a:r>
            <a:r>
              <a:rPr lang="it-IT" altLang="it-IT" dirty="0" err="1"/>
              <a:t>regarding</a:t>
            </a:r>
            <a:r>
              <a:rPr lang="it-IT" altLang="it-IT" dirty="0"/>
              <a:t> </a:t>
            </a:r>
            <a:r>
              <a:rPr lang="it-IT" altLang="it-IT" dirty="0" err="1"/>
              <a:t>communication</a:t>
            </a:r>
            <a:r>
              <a:rPr lang="it-IT" altLang="it-IT" dirty="0"/>
              <a:t> </a:t>
            </a:r>
            <a:r>
              <a:rPr lang="it-IT" altLang="it-IT" dirty="0" err="1"/>
              <a:t>scenarios</a:t>
            </a:r>
            <a:r>
              <a:rPr lang="it-IT" altLang="it-IT" dirty="0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start with a background on </a:t>
            </a:r>
            <a:r>
              <a:rPr lang="it-IT" dirty="0" err="1"/>
              <a:t>diffusion</a:t>
            </a:r>
            <a:r>
              <a:rPr lang="it-IT" dirty="0"/>
              <a:t> models. </a:t>
            </a:r>
            <a:r>
              <a:rPr lang="it-IT" dirty="0" err="1"/>
              <a:t>They</a:t>
            </a:r>
            <a:r>
              <a:rPr lang="it-IT" dirty="0"/>
              <a:t> are a </a:t>
            </a:r>
            <a:r>
              <a:rPr lang="it-IT" dirty="0" err="1"/>
              <a:t>category</a:t>
            </a:r>
            <a:r>
              <a:rPr lang="it-IT" dirty="0"/>
              <a:t> of generative models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target </a:t>
            </a:r>
            <a:r>
              <a:rPr lang="it-IT" dirty="0" err="1"/>
              <a:t>distribution</a:t>
            </a:r>
            <a:r>
              <a:rPr lang="it-IT" dirty="0"/>
              <a:t>, to generate high-</a:t>
            </a:r>
            <a:r>
              <a:rPr lang="it-IT" dirty="0" err="1"/>
              <a:t>quality</a:t>
            </a:r>
            <a:r>
              <a:rPr lang="it-IT" dirty="0"/>
              <a:t> samples and </a:t>
            </a:r>
            <a:r>
              <a:rPr lang="it-IT" dirty="0" err="1"/>
              <a:t>perform</a:t>
            </a:r>
            <a:r>
              <a:rPr lang="it-IT" dirty="0"/>
              <a:t> a range of tasks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inpainting</a:t>
            </a:r>
            <a:r>
              <a:rPr lang="it-IT" dirty="0"/>
              <a:t>. </a:t>
            </a:r>
            <a:r>
              <a:rPr lang="it-IT" dirty="0" err="1"/>
              <a:t>Diffusion</a:t>
            </a:r>
            <a:r>
              <a:rPr lang="it-IT" dirty="0"/>
              <a:t> models work in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phases</a:t>
            </a:r>
            <a:r>
              <a:rPr lang="it-IT" dirty="0"/>
              <a:t>. In the </a:t>
            </a:r>
            <a:r>
              <a:rPr lang="it-IT" dirty="0" err="1"/>
              <a:t>forward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a small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input sample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series</a:t>
            </a:r>
            <a:r>
              <a:rPr lang="it-IT" dirty="0"/>
              <a:t> of steps. The model,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UNet</a:t>
            </a:r>
            <a:r>
              <a:rPr lang="it-IT" dirty="0"/>
              <a:t>, </a:t>
            </a:r>
            <a:r>
              <a:rPr lang="it-IT" dirty="0" err="1"/>
              <a:t>learns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and to generate new samples </a:t>
            </a:r>
            <a:r>
              <a:rPr lang="it-IT" dirty="0" err="1"/>
              <a:t>we</a:t>
            </a:r>
            <a:r>
              <a:rPr lang="it-IT" dirty="0"/>
              <a:t> use the reverse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the image. </a:t>
            </a:r>
            <a:r>
              <a:rPr lang="it-IT" dirty="0" err="1"/>
              <a:t>Starting</a:t>
            </a:r>
            <a:r>
              <a:rPr lang="it-IT" dirty="0"/>
              <a:t> from random </a:t>
            </a:r>
            <a:r>
              <a:rPr lang="it-IT" dirty="0" err="1"/>
              <a:t>noise</a:t>
            </a:r>
            <a:r>
              <a:rPr lang="it-IT" dirty="0"/>
              <a:t>, the sample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refined</a:t>
            </a:r>
            <a:r>
              <a:rPr lang="it-IT" dirty="0"/>
              <a:t> step by step </a:t>
            </a:r>
            <a:r>
              <a:rPr lang="it-IT" dirty="0" err="1"/>
              <a:t>removing</a:t>
            </a:r>
            <a:r>
              <a:rPr lang="it-IT" dirty="0"/>
              <a:t> the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predicted</a:t>
            </a:r>
            <a:r>
              <a:rPr lang="it-IT" dirty="0"/>
              <a:t> by the model.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2265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4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spectrograms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are a visual </a:t>
            </a:r>
            <a:r>
              <a:rPr lang="it-IT" dirty="0" err="1"/>
              <a:t>representation</a:t>
            </a:r>
            <a:r>
              <a:rPr lang="it-IT" dirty="0"/>
              <a:t> of the frequency </a:t>
            </a:r>
            <a:r>
              <a:rPr lang="it-IT" dirty="0" err="1"/>
              <a:t>content</a:t>
            </a:r>
            <a:r>
              <a:rPr lang="it-IT" dirty="0"/>
              <a:t> of an audio over time. </a:t>
            </a:r>
            <a:r>
              <a:rPr lang="it-IT" dirty="0" err="1"/>
              <a:t>When</a:t>
            </a:r>
            <a:r>
              <a:rPr lang="it-IT" dirty="0"/>
              <a:t> working with audio in machine learning, the </a:t>
            </a:r>
            <a:r>
              <a:rPr lang="it-IT" dirty="0" err="1"/>
              <a:t>choice</a:t>
            </a:r>
            <a:r>
              <a:rPr lang="it-IT" dirty="0"/>
              <a:t> of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heavily</a:t>
            </a:r>
            <a:r>
              <a:rPr lang="it-IT" dirty="0"/>
              <a:t> impacts the </a:t>
            </a:r>
            <a:r>
              <a:rPr lang="it-IT" dirty="0" err="1"/>
              <a:t>efficiency</a:t>
            </a:r>
            <a:r>
              <a:rPr lang="it-IT" dirty="0"/>
              <a:t> and </a:t>
            </a:r>
            <a:r>
              <a:rPr lang="it-IT" dirty="0" err="1"/>
              <a:t>effectiveness</a:t>
            </a:r>
            <a:r>
              <a:rPr lang="it-IT" dirty="0"/>
              <a:t> of the models. </a:t>
            </a:r>
            <a:r>
              <a:rPr lang="it-IT" dirty="0" err="1"/>
              <a:t>Waveforms</a:t>
            </a:r>
            <a:r>
              <a:rPr lang="it-IT" dirty="0"/>
              <a:t> </a:t>
            </a:r>
            <a:r>
              <a:rPr lang="it-IT" dirty="0" err="1"/>
              <a:t>suffer</a:t>
            </a:r>
            <a:r>
              <a:rPr lang="it-IT" dirty="0"/>
              <a:t> from </a:t>
            </a:r>
            <a:r>
              <a:rPr lang="it-IT" dirty="0" err="1"/>
              <a:t>inherent</a:t>
            </a:r>
            <a:r>
              <a:rPr lang="it-IT" dirty="0"/>
              <a:t> </a:t>
            </a:r>
            <a:r>
              <a:rPr lang="it-IT" dirty="0" err="1"/>
              <a:t>sparsity</a:t>
            </a:r>
            <a:r>
              <a:rPr lang="it-IT" dirty="0"/>
              <a:t>, so models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and </a:t>
            </a:r>
            <a:r>
              <a:rPr lang="it-IT" dirty="0" err="1"/>
              <a:t>analyze</a:t>
            </a:r>
            <a:r>
              <a:rPr lang="it-IT" dirty="0"/>
              <a:t> a </a:t>
            </a:r>
            <a:r>
              <a:rPr lang="it-IT" dirty="0" err="1"/>
              <a:t>considerable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consecutive samples </a:t>
            </a:r>
            <a:r>
              <a:rPr lang="it-IT" dirty="0" err="1"/>
              <a:t>losing</a:t>
            </a:r>
            <a:r>
              <a:rPr lang="it-IT" dirty="0"/>
              <a:t> long-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increasing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time. In </a:t>
            </a:r>
            <a:r>
              <a:rPr lang="it-IT" dirty="0" err="1"/>
              <a:t>contrast</a:t>
            </a:r>
            <a:r>
              <a:rPr lang="it-IT" dirty="0"/>
              <a:t>, </a:t>
            </a:r>
            <a:r>
              <a:rPr lang="it-IT" dirty="0" err="1"/>
              <a:t>spectrograms</a:t>
            </a:r>
            <a:r>
              <a:rPr lang="it-IT" dirty="0"/>
              <a:t> </a:t>
            </a:r>
            <a:r>
              <a:rPr lang="it-IT" dirty="0" err="1"/>
              <a:t>offer</a:t>
            </a:r>
            <a:r>
              <a:rPr lang="it-IT" dirty="0"/>
              <a:t> a </a:t>
            </a:r>
            <a:r>
              <a:rPr lang="it-IT" dirty="0" err="1"/>
              <a:t>compressed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audio data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the models to </a:t>
            </a:r>
            <a:r>
              <a:rPr lang="it-IT" dirty="0" err="1"/>
              <a:t>extract</a:t>
            </a:r>
            <a:r>
              <a:rPr lang="it-IT" dirty="0"/>
              <a:t> </a:t>
            </a:r>
            <a:r>
              <a:rPr lang="it-IT" dirty="0" err="1"/>
              <a:t>meaningful</a:t>
            </a:r>
            <a:r>
              <a:rPr lang="it-IT" dirty="0"/>
              <a:t> patterns. </a:t>
            </a:r>
            <a:r>
              <a:rPr lang="it-IT" dirty="0" err="1"/>
              <a:t>Moreover</a:t>
            </a:r>
            <a:r>
              <a:rPr lang="it-IT" dirty="0"/>
              <a:t>, the </a:t>
            </a:r>
            <a:r>
              <a:rPr lang="it-IT" dirty="0" err="1"/>
              <a:t>structure</a:t>
            </a:r>
            <a:r>
              <a:rPr lang="it-IT" dirty="0"/>
              <a:t> of a </a:t>
            </a:r>
            <a:r>
              <a:rPr lang="it-IT" dirty="0" err="1"/>
              <a:t>spectrogram</a:t>
            </a:r>
            <a:r>
              <a:rPr lang="it-IT" dirty="0"/>
              <a:t> </a:t>
            </a:r>
            <a:r>
              <a:rPr lang="it-IT" dirty="0" err="1"/>
              <a:t>resembles</a:t>
            </a:r>
            <a:r>
              <a:rPr lang="it-IT" dirty="0"/>
              <a:t> the </a:t>
            </a:r>
            <a:r>
              <a:rPr lang="it-IT" dirty="0" err="1"/>
              <a:t>structure</a:t>
            </a:r>
            <a:r>
              <a:rPr lang="it-IT" dirty="0"/>
              <a:t> of an image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exploited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036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5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 generation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creating</a:t>
            </a:r>
            <a:r>
              <a:rPr lang="it-IT" dirty="0"/>
              <a:t> new and </a:t>
            </a:r>
            <a:r>
              <a:rPr lang="it-IT" dirty="0" err="1"/>
              <a:t>realistic</a:t>
            </a:r>
            <a:r>
              <a:rPr lang="it-IT" dirty="0"/>
              <a:t> audio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work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discuss</a:t>
            </a:r>
            <a:r>
              <a:rPr lang="it-IT" dirty="0"/>
              <a:t> Text-To-Audio generation,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employs</a:t>
            </a:r>
            <a:r>
              <a:rPr lang="it-IT" dirty="0"/>
              <a:t> a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to generate the audio clips. Audio </a:t>
            </a:r>
            <a:r>
              <a:rPr lang="it-IT" dirty="0" err="1"/>
              <a:t>inpainting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reconstruction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portions</a:t>
            </a:r>
            <a:r>
              <a:rPr lang="it-IT" dirty="0"/>
              <a:t> of audio </a:t>
            </a:r>
            <a:r>
              <a:rPr lang="it-IT" dirty="0" err="1"/>
              <a:t>signals</a:t>
            </a:r>
            <a:r>
              <a:rPr lang="it-IT" dirty="0"/>
              <a:t>, </a:t>
            </a:r>
            <a:r>
              <a:rPr lang="it-IT" dirty="0" err="1"/>
              <a:t>aiming</a:t>
            </a:r>
            <a:r>
              <a:rPr lang="it-IT" dirty="0"/>
              <a:t> to </a:t>
            </a:r>
            <a:r>
              <a:rPr lang="it-IT" dirty="0" err="1"/>
              <a:t>restore</a:t>
            </a:r>
            <a:r>
              <a:rPr lang="it-IT" dirty="0"/>
              <a:t> the </a:t>
            </a:r>
            <a:r>
              <a:rPr lang="it-IT" dirty="0" err="1"/>
              <a:t>original</a:t>
            </a:r>
            <a:r>
              <a:rPr lang="it-IT" dirty="0"/>
              <a:t> audio </a:t>
            </a:r>
            <a:r>
              <a:rPr lang="it-IT" dirty="0" err="1"/>
              <a:t>content</a:t>
            </a:r>
            <a:r>
              <a:rPr lang="it-IT" dirty="0"/>
              <a:t>. The </a:t>
            </a:r>
            <a:r>
              <a:rPr lang="it-IT" dirty="0" err="1"/>
              <a:t>main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ensuring</a:t>
            </a:r>
            <a:r>
              <a:rPr lang="it-IT" dirty="0"/>
              <a:t> </a:t>
            </a:r>
            <a:r>
              <a:rPr lang="it-IT" dirty="0" err="1"/>
              <a:t>coherence</a:t>
            </a:r>
            <a:r>
              <a:rPr lang="it-IT" dirty="0"/>
              <a:t> and </a:t>
            </a:r>
            <a:r>
              <a:rPr lang="it-IT" dirty="0" err="1"/>
              <a:t>continuity</a:t>
            </a:r>
            <a:r>
              <a:rPr lang="it-IT" dirty="0"/>
              <a:t> in the </a:t>
            </a:r>
            <a:r>
              <a:rPr lang="it-IT" dirty="0" err="1"/>
              <a:t>inpainted</a:t>
            </a:r>
            <a:r>
              <a:rPr lang="it-IT" dirty="0"/>
              <a:t> audio, </a:t>
            </a:r>
            <a:r>
              <a:rPr lang="it-IT" dirty="0" err="1"/>
              <a:t>blending</a:t>
            </a:r>
            <a:r>
              <a:rPr lang="it-IT" dirty="0"/>
              <a:t> the </a:t>
            </a:r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portion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one. Deep learning </a:t>
            </a:r>
            <a:r>
              <a:rPr lang="it-IT" dirty="0" err="1"/>
              <a:t>methods</a:t>
            </a:r>
            <a:r>
              <a:rPr lang="it-IT" dirty="0"/>
              <a:t> are </a:t>
            </a:r>
            <a:r>
              <a:rPr lang="it-IT" dirty="0" err="1"/>
              <a:t>preferred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ability</a:t>
            </a:r>
            <a:r>
              <a:rPr lang="it-IT" dirty="0"/>
              <a:t> to </a:t>
            </a:r>
            <a:r>
              <a:rPr lang="it-IT" dirty="0" err="1"/>
              <a:t>manage</a:t>
            </a:r>
            <a:r>
              <a:rPr lang="it-IT" dirty="0"/>
              <a:t> </a:t>
            </a:r>
            <a:r>
              <a:rPr lang="it-IT" dirty="0" err="1"/>
              <a:t>longer</a:t>
            </a:r>
            <a:r>
              <a:rPr lang="it-IT" dirty="0"/>
              <a:t> gaps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traditional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4529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6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AudioLDM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first baseline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considered</a:t>
            </a:r>
            <a:r>
              <a:rPr lang="it-IT" altLang="it-IT" dirty="0"/>
              <a:t>.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text-to-audio system </a:t>
            </a:r>
            <a:r>
              <a:rPr lang="it-IT" altLang="it-IT" dirty="0" err="1"/>
              <a:t>based</a:t>
            </a:r>
            <a:r>
              <a:rPr lang="it-IT" altLang="it-IT" dirty="0"/>
              <a:t> on a </a:t>
            </a:r>
            <a:r>
              <a:rPr lang="it-IT" altLang="it-IT" dirty="0" err="1"/>
              <a:t>diffusion</a:t>
            </a:r>
            <a:r>
              <a:rPr lang="it-IT" altLang="it-IT" dirty="0"/>
              <a:t> model, </a:t>
            </a:r>
            <a:r>
              <a:rPr lang="it-IT" altLang="it-IT" dirty="0" err="1"/>
              <a:t>whose</a:t>
            </a:r>
            <a:r>
              <a:rPr lang="it-IT" alt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characteristic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use of a Contrastive Language-Audio </a:t>
            </a:r>
            <a:r>
              <a:rPr lang="it-IT" dirty="0" err="1"/>
              <a:t>Pretraining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can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descriptions</a:t>
            </a:r>
            <a:r>
              <a:rPr lang="it-IT" dirty="0"/>
              <a:t> and audio clips in a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way, </a:t>
            </a:r>
            <a:r>
              <a:rPr lang="it-IT" dirty="0" err="1"/>
              <a:t>during</a:t>
            </a:r>
            <a:r>
              <a:rPr lang="it-IT" dirty="0"/>
              <a:t> the training of the </a:t>
            </a:r>
            <a:r>
              <a:rPr lang="it-IT" dirty="0" err="1"/>
              <a:t>diffusion</a:t>
            </a:r>
            <a:r>
              <a:rPr lang="it-IT" dirty="0"/>
              <a:t> model, </a:t>
            </a:r>
            <a:r>
              <a:rPr lang="it-IT" dirty="0" err="1"/>
              <a:t>only</a:t>
            </a:r>
            <a:r>
              <a:rPr lang="it-IT" dirty="0"/>
              <a:t> audio clips are </a:t>
            </a:r>
            <a:r>
              <a:rPr lang="it-IT" dirty="0" err="1"/>
              <a:t>needed</a:t>
            </a:r>
            <a:r>
              <a:rPr lang="it-IT" dirty="0"/>
              <a:t> and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</a:t>
            </a:r>
            <a:r>
              <a:rPr lang="it-IT" dirty="0" err="1"/>
              <a:t>necessity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descriptions</a:t>
            </a:r>
            <a:r>
              <a:rPr lang="it-IT" dirty="0"/>
              <a:t>.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inference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the </a:t>
            </a:r>
            <a:r>
              <a:rPr lang="it-IT" dirty="0" err="1"/>
              <a:t>encoded</a:t>
            </a:r>
            <a:r>
              <a:rPr lang="it-IT" dirty="0"/>
              <a:t>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generate a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of the audio. The </a:t>
            </a:r>
            <a:r>
              <a:rPr lang="it-IT" dirty="0" err="1"/>
              <a:t>Variational</a:t>
            </a:r>
            <a:r>
              <a:rPr lang="it-IT" dirty="0"/>
              <a:t> </a:t>
            </a:r>
            <a:r>
              <a:rPr lang="it-IT" dirty="0" err="1"/>
              <a:t>Autoencoder</a:t>
            </a:r>
            <a:r>
              <a:rPr lang="it-IT" dirty="0"/>
              <a:t> </a:t>
            </a:r>
            <a:r>
              <a:rPr lang="it-IT" dirty="0" err="1"/>
              <a:t>reconstructs</a:t>
            </a:r>
            <a:r>
              <a:rPr lang="it-IT" dirty="0"/>
              <a:t> a mel-</a:t>
            </a:r>
            <a:r>
              <a:rPr lang="it-IT" dirty="0" err="1"/>
              <a:t>spectrogram</a:t>
            </a:r>
            <a:r>
              <a:rPr lang="it-IT" dirty="0"/>
              <a:t> from 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audio </a:t>
            </a:r>
            <a:r>
              <a:rPr lang="it-IT" dirty="0" err="1"/>
              <a:t>representation</a:t>
            </a:r>
            <a:r>
              <a:rPr lang="it-IT" dirty="0"/>
              <a:t> and the vocoder </a:t>
            </a:r>
            <a:r>
              <a:rPr lang="it-IT" dirty="0" err="1"/>
              <a:t>generates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audio </a:t>
            </a:r>
            <a:r>
              <a:rPr lang="it-IT" dirty="0" err="1"/>
              <a:t>waveform</a:t>
            </a:r>
            <a:r>
              <a:rPr lang="it-IT" dirty="0"/>
              <a:t>. </a:t>
            </a:r>
            <a:r>
              <a:rPr lang="it-IT" dirty="0" err="1"/>
              <a:t>Inpainting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standard </a:t>
            </a:r>
            <a:r>
              <a:rPr lang="it-IT" dirty="0" err="1"/>
              <a:t>modification</a:t>
            </a:r>
            <a:r>
              <a:rPr lang="it-IT" dirty="0"/>
              <a:t> in the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combines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step the </a:t>
            </a:r>
            <a:r>
              <a:rPr lang="it-IT" dirty="0" err="1"/>
              <a:t>known</a:t>
            </a:r>
            <a:r>
              <a:rPr lang="it-IT" dirty="0"/>
              <a:t> part of the audio clip with the </a:t>
            </a:r>
            <a:r>
              <a:rPr lang="it-IT" dirty="0" err="1"/>
              <a:t>generated</a:t>
            </a:r>
            <a:r>
              <a:rPr lang="it-IT" dirty="0"/>
              <a:t> one </a:t>
            </a:r>
            <a:r>
              <a:rPr lang="it-IT" dirty="0" err="1"/>
              <a:t>according</a:t>
            </a:r>
            <a:r>
              <a:rPr lang="it-IT" dirty="0"/>
              <a:t> to the mask.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021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7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TANGO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Text-to-Audio model. The </a:t>
            </a:r>
            <a:r>
              <a:rPr lang="it-IT" dirty="0" err="1"/>
              <a:t>Variational</a:t>
            </a:r>
            <a:r>
              <a:rPr lang="it-IT" dirty="0"/>
              <a:t> </a:t>
            </a:r>
            <a:r>
              <a:rPr lang="it-IT" dirty="0" err="1"/>
              <a:t>Autoencoder</a:t>
            </a:r>
            <a:r>
              <a:rPr lang="it-IT" dirty="0"/>
              <a:t> and the Vocoder are </a:t>
            </a:r>
            <a:r>
              <a:rPr lang="it-IT" dirty="0" err="1"/>
              <a:t>taken</a:t>
            </a:r>
            <a:r>
              <a:rPr lang="it-IT" dirty="0"/>
              <a:t> from </a:t>
            </a:r>
            <a:r>
              <a:rPr lang="it-IT" dirty="0" err="1"/>
              <a:t>AudioLDM</a:t>
            </a:r>
            <a:r>
              <a:rPr lang="it-IT" dirty="0"/>
              <a:t>.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novelty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in the adoption of FLAN-T5,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instruction-tuned</a:t>
            </a:r>
            <a:r>
              <a:rPr lang="it-IT" dirty="0"/>
              <a:t> Large Language Model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text encoder for the audio </a:t>
            </a:r>
            <a:r>
              <a:rPr lang="it-IT" dirty="0" err="1"/>
              <a:t>captions</a:t>
            </a:r>
            <a:r>
              <a:rPr lang="it-IT" dirty="0"/>
              <a:t>.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diffusion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inter-</a:t>
            </a:r>
            <a:r>
              <a:rPr lang="it-IT" dirty="0" err="1"/>
              <a:t>modality</a:t>
            </a:r>
            <a:r>
              <a:rPr lang="it-IT" dirty="0"/>
              <a:t> mapping,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demonstrates</a:t>
            </a:r>
            <a:r>
              <a:rPr lang="it-IT" dirty="0"/>
              <a:t> superior performance </a:t>
            </a:r>
            <a:r>
              <a:rPr lang="it-IT" dirty="0" err="1"/>
              <a:t>compared</a:t>
            </a:r>
            <a:r>
              <a:rPr lang="it-IT" dirty="0"/>
              <a:t> to </a:t>
            </a:r>
            <a:r>
              <a:rPr lang="it-IT" dirty="0" err="1"/>
              <a:t>AudioLDM</a:t>
            </a:r>
            <a:r>
              <a:rPr lang="it-IT" dirty="0"/>
              <a:t>. </a:t>
            </a:r>
            <a:r>
              <a:rPr lang="it-IT" dirty="0" err="1"/>
              <a:t>Moreover</a:t>
            </a:r>
            <a:r>
              <a:rPr lang="it-IT" dirty="0"/>
              <a:t>, a key </a:t>
            </a:r>
            <a:r>
              <a:rPr lang="it-IT" dirty="0" err="1"/>
              <a:t>improvement</a:t>
            </a:r>
            <a:r>
              <a:rPr lang="it-IT" dirty="0"/>
              <a:t> of Tango over </a:t>
            </a:r>
            <a:r>
              <a:rPr lang="it-IT" dirty="0" err="1"/>
              <a:t>AudioLDM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Diffusion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 on a 63 times </a:t>
            </a:r>
            <a:r>
              <a:rPr lang="it-IT" dirty="0" err="1"/>
              <a:t>smaller</a:t>
            </a:r>
            <a:r>
              <a:rPr lang="it-IT" dirty="0"/>
              <a:t> dataset,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reduces</a:t>
            </a:r>
            <a:r>
              <a:rPr lang="it-IT" dirty="0"/>
              <a:t> the training cost. In </a:t>
            </a:r>
            <a:r>
              <a:rPr lang="it-IT" dirty="0" err="1"/>
              <a:t>this</a:t>
            </a:r>
            <a:r>
              <a:rPr lang="it-IT" dirty="0"/>
              <a:t> case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a </a:t>
            </a:r>
            <a:r>
              <a:rPr lang="it-IT" dirty="0" err="1"/>
              <a:t>basic</a:t>
            </a:r>
            <a:r>
              <a:rPr lang="it-IT" dirty="0"/>
              <a:t> </a:t>
            </a:r>
            <a:r>
              <a:rPr lang="it-IT" dirty="0" err="1"/>
              <a:t>inpainting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following the </a:t>
            </a:r>
            <a:r>
              <a:rPr lang="it-IT" dirty="0" err="1"/>
              <a:t>same</a:t>
            </a:r>
            <a:r>
              <a:rPr lang="it-IT" dirty="0"/>
              <a:t> technique </a:t>
            </a:r>
            <a:r>
              <a:rPr lang="it-IT" dirty="0" err="1"/>
              <a:t>employed</a:t>
            </a:r>
            <a:r>
              <a:rPr lang="it-IT" dirty="0"/>
              <a:t> by </a:t>
            </a:r>
            <a:r>
              <a:rPr lang="it-IT" dirty="0" err="1"/>
              <a:t>AudioLDM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3867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8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Now</a:t>
            </a:r>
            <a:r>
              <a:rPr lang="it-IT" altLang="it-IT" dirty="0"/>
              <a:t> </a:t>
            </a:r>
            <a:r>
              <a:rPr lang="it-IT" altLang="it-IT" dirty="0" err="1"/>
              <a:t>I’ll</a:t>
            </a:r>
            <a:r>
              <a:rPr lang="it-IT" altLang="it-IT" dirty="0"/>
              <a:t> focus on the techniques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applied</a:t>
            </a:r>
            <a:r>
              <a:rPr lang="it-IT" altLang="it-IT" dirty="0"/>
              <a:t> to the </a:t>
            </a:r>
            <a:r>
              <a:rPr lang="it-IT" altLang="it-IT" dirty="0" err="1"/>
              <a:t>inference</a:t>
            </a:r>
            <a:r>
              <a:rPr lang="it-IT" altLang="it-IT" dirty="0"/>
              <a:t> </a:t>
            </a:r>
            <a:r>
              <a:rPr lang="it-IT" altLang="it-IT" dirty="0" err="1"/>
              <a:t>process</a:t>
            </a:r>
            <a:r>
              <a:rPr lang="it-IT" altLang="it-IT" dirty="0"/>
              <a:t> to </a:t>
            </a:r>
            <a:r>
              <a:rPr lang="it-IT" altLang="it-IT" dirty="0" err="1"/>
              <a:t>perform</a:t>
            </a:r>
            <a:r>
              <a:rPr lang="it-IT" altLang="it-IT" dirty="0"/>
              <a:t> audio </a:t>
            </a:r>
            <a:r>
              <a:rPr lang="it-IT" altLang="it-IT" dirty="0" err="1"/>
              <a:t>inpainting</a:t>
            </a:r>
            <a:r>
              <a:rPr lang="it-IT" altLang="it-IT" dirty="0"/>
              <a:t>. Recall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altLang="it-IT" dirty="0" err="1"/>
              <a:t>these</a:t>
            </a:r>
            <a:r>
              <a:rPr lang="it-IT" altLang="it-IT" dirty="0"/>
              <a:t> techniques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originally</a:t>
            </a:r>
            <a:r>
              <a:rPr lang="it-IT" altLang="it-IT" dirty="0"/>
              <a:t> </a:t>
            </a:r>
            <a:r>
              <a:rPr lang="it-IT" altLang="it-IT" dirty="0" err="1"/>
              <a:t>designed</a:t>
            </a:r>
            <a:r>
              <a:rPr lang="it-IT" altLang="it-IT" dirty="0"/>
              <a:t> for images </a:t>
            </a:r>
            <a:r>
              <a:rPr lang="it-IT" altLang="it-IT" dirty="0" err="1"/>
              <a:t>but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adapted</a:t>
            </a:r>
            <a:r>
              <a:rPr lang="it-IT" altLang="it-IT" dirty="0"/>
              <a:t> </a:t>
            </a:r>
            <a:r>
              <a:rPr lang="it-IT" altLang="it-IT" dirty="0" err="1"/>
              <a:t>them</a:t>
            </a:r>
            <a:r>
              <a:rPr lang="it-IT" altLang="it-IT" dirty="0"/>
              <a:t> to work with the </a:t>
            </a:r>
            <a:r>
              <a:rPr lang="it-IT" altLang="it-IT" dirty="0" err="1"/>
              <a:t>latent</a:t>
            </a:r>
            <a:r>
              <a:rPr lang="it-IT" altLang="it-IT" dirty="0"/>
              <a:t> </a:t>
            </a:r>
            <a:r>
              <a:rPr lang="it-IT" altLang="it-IT" dirty="0" err="1"/>
              <a:t>representation</a:t>
            </a:r>
            <a:r>
              <a:rPr lang="it-IT" altLang="it-IT" dirty="0"/>
              <a:t> of the audio samples, </a:t>
            </a:r>
            <a:r>
              <a:rPr lang="it-IT" altLang="it-IT" dirty="0" err="1"/>
              <a:t>leveraging</a:t>
            </a:r>
            <a:r>
              <a:rPr lang="it-IT" altLang="it-IT" dirty="0"/>
              <a:t> the </a:t>
            </a:r>
            <a:r>
              <a:rPr lang="it-IT" altLang="it-IT" dirty="0" err="1"/>
              <a:t>structure</a:t>
            </a:r>
            <a:r>
              <a:rPr lang="it-IT" altLang="it-IT" dirty="0"/>
              <a:t> of </a:t>
            </a:r>
            <a:r>
              <a:rPr lang="it-IT" altLang="it-IT" dirty="0" err="1"/>
              <a:t>spectrograms</a:t>
            </a:r>
            <a:r>
              <a:rPr lang="it-IT" altLang="it-IT" dirty="0"/>
              <a:t>. The </a:t>
            </a:r>
            <a:r>
              <a:rPr lang="it-IT" dirty="0" err="1"/>
              <a:t>Denoising</a:t>
            </a:r>
            <a:r>
              <a:rPr lang="it-IT" dirty="0"/>
              <a:t> </a:t>
            </a:r>
            <a:r>
              <a:rPr lang="it-IT" dirty="0" err="1"/>
              <a:t>Diffusion</a:t>
            </a:r>
            <a:r>
              <a:rPr lang="it-IT" dirty="0"/>
              <a:t> </a:t>
            </a:r>
            <a:r>
              <a:rPr lang="it-IT" dirty="0" err="1"/>
              <a:t>Null</a:t>
            </a:r>
            <a:r>
              <a:rPr lang="it-IT" dirty="0"/>
              <a:t>-Space Model </a:t>
            </a:r>
            <a:r>
              <a:rPr lang="it-IT" dirty="0" err="1"/>
              <a:t>is</a:t>
            </a:r>
            <a:r>
              <a:rPr lang="it-IT" dirty="0"/>
              <a:t> a framework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addresses</a:t>
            </a:r>
            <a:r>
              <a:rPr lang="it-IT" dirty="0"/>
              <a:t> </a:t>
            </a:r>
            <a:r>
              <a:rPr lang="it-IT" dirty="0" err="1"/>
              <a:t>various</a:t>
            </a:r>
            <a:r>
              <a:rPr lang="it-IT" dirty="0"/>
              <a:t> image </a:t>
            </a:r>
            <a:r>
              <a:rPr lang="it-IT" dirty="0" err="1"/>
              <a:t>restoration</a:t>
            </a:r>
            <a:r>
              <a:rPr lang="it-IT" dirty="0"/>
              <a:t> </a:t>
            </a:r>
            <a:r>
              <a:rPr lang="it-IT" dirty="0" err="1"/>
              <a:t>problems</a:t>
            </a:r>
            <a:r>
              <a:rPr lang="it-IT" dirty="0"/>
              <a:t>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inpainting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focuses</a:t>
            </a:r>
            <a:r>
              <a:rPr lang="it-IT" dirty="0"/>
              <a:t> on </a:t>
            </a:r>
            <a:r>
              <a:rPr lang="it-IT" dirty="0" err="1"/>
              <a:t>refining</a:t>
            </a:r>
            <a:r>
              <a:rPr lang="it-IT" dirty="0"/>
              <a:t> the </a:t>
            </a:r>
            <a:r>
              <a:rPr lang="it-IT" dirty="0" err="1"/>
              <a:t>null-space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reverse </a:t>
            </a:r>
            <a:r>
              <a:rPr lang="it-IT" dirty="0" err="1"/>
              <a:t>diffusion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to produce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satisfy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data </a:t>
            </a:r>
            <a:r>
              <a:rPr lang="it-IT" dirty="0" err="1"/>
              <a:t>consistency</a:t>
            </a:r>
            <a:r>
              <a:rPr lang="it-IT" dirty="0"/>
              <a:t> and </a:t>
            </a:r>
            <a:r>
              <a:rPr lang="it-IT" dirty="0" err="1"/>
              <a:t>realism</a:t>
            </a:r>
            <a:r>
              <a:rPr lang="it-IT" dirty="0"/>
              <a:t>.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, DDNM+,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incorporates</a:t>
            </a:r>
            <a:r>
              <a:rPr lang="it-IT" dirty="0"/>
              <a:t> the time-travel </a:t>
            </a:r>
            <a:r>
              <a:rPr lang="it-IT" dirty="0" err="1"/>
              <a:t>trick</a:t>
            </a:r>
            <a:r>
              <a:rPr lang="it-IT" dirty="0"/>
              <a:t>, a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inspired</a:t>
            </a:r>
            <a:r>
              <a:rPr lang="it-IT" dirty="0"/>
              <a:t> by </a:t>
            </a:r>
            <a:r>
              <a:rPr lang="it-IT" dirty="0" err="1"/>
              <a:t>RePaint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we’ll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66694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9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RePaint</a:t>
            </a:r>
            <a:r>
              <a:rPr lang="it-IT" alt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 an image </a:t>
            </a:r>
            <a:r>
              <a:rPr lang="it-IT" dirty="0" err="1"/>
              <a:t>inpainting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adapted</a:t>
            </a:r>
            <a:r>
              <a:rPr lang="it-IT" dirty="0"/>
              <a:t> to the audio domain. The generation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conditioned</a:t>
            </a:r>
            <a:r>
              <a:rPr lang="it-IT" dirty="0"/>
              <a:t> by sampling the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part. To </a:t>
            </a:r>
            <a:r>
              <a:rPr lang="it-IT" dirty="0" err="1"/>
              <a:t>effectively</a:t>
            </a:r>
            <a:r>
              <a:rPr lang="it-IT" dirty="0"/>
              <a:t> blend the </a:t>
            </a:r>
            <a:r>
              <a:rPr lang="it-IT" dirty="0" err="1"/>
              <a:t>generated</a:t>
            </a:r>
            <a:r>
              <a:rPr lang="it-IT" dirty="0"/>
              <a:t> information in the </a:t>
            </a:r>
            <a:r>
              <a:rPr lang="it-IT" dirty="0" err="1"/>
              <a:t>known</a:t>
            </a:r>
            <a:r>
              <a:rPr lang="it-IT" dirty="0"/>
              <a:t> part, the </a:t>
            </a:r>
            <a:r>
              <a:rPr lang="it-IT" dirty="0" err="1"/>
              <a:t>resampling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. The output of a step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diffused</a:t>
            </a:r>
            <a:r>
              <a:rPr lang="it-IT" dirty="0"/>
              <a:t> back to the </a:t>
            </a:r>
            <a:r>
              <a:rPr lang="it-IT" dirty="0" err="1"/>
              <a:t>previous</a:t>
            </a:r>
            <a:r>
              <a:rPr lang="it-IT" dirty="0"/>
              <a:t> one and the sampling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.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in the </a:t>
            </a:r>
            <a:r>
              <a:rPr lang="it-IT" dirty="0" err="1"/>
              <a:t>diffusion</a:t>
            </a:r>
            <a:r>
              <a:rPr lang="it-IT" dirty="0"/>
              <a:t> step, some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retained</a:t>
            </a:r>
            <a:r>
              <a:rPr lang="it-IT" dirty="0"/>
              <a:t> and </a:t>
            </a:r>
            <a:r>
              <a:rPr lang="it-IT" dirty="0" err="1"/>
              <a:t>used</a:t>
            </a:r>
            <a:r>
              <a:rPr lang="it-IT" dirty="0"/>
              <a:t> to generate a more </a:t>
            </a:r>
            <a:r>
              <a:rPr lang="it-IT" dirty="0" err="1"/>
              <a:t>harmonized</a:t>
            </a:r>
            <a:r>
              <a:rPr lang="it-IT" dirty="0"/>
              <a:t> output. An </a:t>
            </a:r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, </a:t>
            </a:r>
            <a:r>
              <a:rPr lang="it-IT" dirty="0" err="1"/>
              <a:t>RePaint</a:t>
            </a:r>
            <a:r>
              <a:rPr lang="it-IT" dirty="0"/>
              <a:t>+,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to </a:t>
            </a:r>
            <a:r>
              <a:rPr lang="it-IT" dirty="0" err="1"/>
              <a:t>increase</a:t>
            </a:r>
            <a:r>
              <a:rPr lang="it-IT" dirty="0"/>
              <a:t> the performance.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the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diffused</a:t>
            </a:r>
            <a:r>
              <a:rPr lang="it-IT" dirty="0"/>
              <a:t> back to multiple </a:t>
            </a:r>
            <a:r>
              <a:rPr lang="it-IT" dirty="0" err="1"/>
              <a:t>previous</a:t>
            </a:r>
            <a:r>
              <a:rPr lang="it-IT" dirty="0"/>
              <a:t> steps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47296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66E5E-BEB1-2DDD-5C56-BABCA7BA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128560-5F29-02A6-4EA3-E2FAFE832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E835C1-D090-C8B5-6D94-B5F7512F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90E092-7C64-8330-B6F4-7114734E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532757-1C54-E7C6-7349-2CC51CD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AE535A44-B9DB-2641-9554-49D47806740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429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BBDEA-68E6-684A-5D66-B9BAACA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813C86-6933-CFBE-F89D-5B1B08B44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EABF2-3987-D9F4-2766-B2793CB0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BF15EE-BF08-6D3A-1E71-D9662E4C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FB81A8-5ECD-2674-6714-40C77148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7A3B504B-FAE0-AD44-B49E-7AE0DD1A72E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9347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A0AD1C-17AD-C44F-885E-D94C1C839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F352A2-C411-089D-62CD-737BB61B5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2E8197-EB4D-3A6B-0ECD-6AABEE86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0A2A52-922C-23AF-23AE-0DE8E6A1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0526CF-DAD0-A380-FEB4-E01AB27C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FA83B2E-5688-8D4C-AAF3-E6353C4E0FE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069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D4DC87-EFAA-3EC1-FCEC-F4AA392D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A38CD4-570F-9CEA-11CF-DFF1D00B4A0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C1F9BC-04F1-F3AB-51A2-99AB36D9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4A9240-D44A-6134-6DEB-08CC9EB8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3D980FA-75F1-FBAA-5450-5167EBAF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DF271C-9E42-A021-E738-539583F0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FF9035E3-C4AB-9342-A133-EC723C640EAF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8434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65CEB-AF7B-CCE5-FF9C-754895AC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8ED4BC79-7024-2884-8548-01856ADD068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F7BC7C-7D5C-3BB0-8CA9-971A0E6F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A18B76-1343-D5FC-9098-40543CC6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782D27-6313-8925-0FD9-46F1EC1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A1C9D19-720F-2F49-BBA2-BCCED732FAA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4395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75D0A-3E27-2169-547C-B216D2DE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FD5E362B-E1C0-AF90-F569-5C831F5DBD66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FDAB6F-5062-5CD6-3506-B5FB25D2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D8FC78-9741-C5C9-912E-BA54E81D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E652FC-2645-C81F-29EE-F8ECC0B3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986D9FD-24BF-524F-8A0B-68994A932A5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4129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790E8-1439-A950-8C09-07D61EA9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379A42-DA10-B81E-8ABB-EBA48E7F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5F383-1D31-340C-0151-4589D9BD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0BB5A-3306-2581-DD69-A83A0A93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1C7258-D425-9918-45B9-2BCBB07F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075A1B4B-BAB1-7141-8CF7-EEB8A9823F7E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928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44A87-33D1-C6FC-61C7-6CAD88CC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FF7F1-D81D-81A8-2B76-C5486C93A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06A87-E1F3-1D2D-49A8-7F721ECF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D57C5E-3A65-D251-D6B1-DD4A603D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59BE93-CAEB-CD14-4AB1-A32CC125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50ECB3C-7311-5341-9BF5-D533E648253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3318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414EC-BBC9-707E-3C65-353E04CB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7C87DD-A532-035F-9A2F-E35CE651C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7B4CBC-7183-0749-35A8-EB3DAFC0A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D710BA-E183-650A-A27B-75C50D9F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5D004B-8495-77B1-A0B7-2D26E838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81BAD6-16D8-CBB8-07F3-6B1DB475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773874AC-0010-8D44-B098-316DF38221D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708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94AC5-AFE7-72FD-2122-FABD4F77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835A59-8504-B377-35D3-B2BFBD24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BABAD46-41ED-3CB9-F4A3-1A7D390C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0575881-C46D-9C7F-CF06-06E0D83A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E322DE-33EB-24FE-19CC-3B703D93B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C5AEAE-C7FF-9542-10D8-699AEB4C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FCAB81-FD91-9EF6-7828-4E5DC586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800425-844A-BCB8-7AF3-1C64C47A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AE5B33F4-E422-9047-9BD4-5A4BEEAB89E1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9470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B85581-DDA1-65E3-E922-3475FA94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9DA5AB-73E4-1F4B-0247-B3824888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8F983A-7FE7-10DF-F44C-59A41426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7E1DD9-3031-0BF5-920E-097681C9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3C1F21F5-CC78-C646-A075-354AD8D1149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879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00B6CEE-37F7-79B0-2D11-834C7328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159E49-AB89-3E76-80D8-DFCF94FD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7E9D00-9302-5E17-C8A1-031BBFB8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9AEE31F2-FA49-1941-B3F3-CF66A21680E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797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79C93-2800-BA04-4196-A3E19579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D8189-4BB7-1DA9-8802-742D52E4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109C5C-ABD7-F68D-EC2C-AC89DBD5F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026EAE-AB63-260D-EB58-60B02A28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C11744-FB71-AB7E-7593-A93ED5C8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489BC-6797-9302-C22D-7157F27C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1B6592AE-2405-E945-A5CF-2AD1184C4B4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2215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BEEF3-EF51-F4CC-45CE-6D9F838E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9BE4D09-51DF-2039-CE7E-986DEB82B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C8C6EC-06A8-F643-C682-8AC1D0A54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7BE8FC-9298-6098-32D6-AC55659E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3C46EE-0905-18DC-E54D-ECACF944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0567B-15B2-EF61-5CFB-A9C08A05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B5050BD-B8D8-CD46-94D3-F0CC72FF15D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063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443072CF-9A4C-7FA3-F513-F9A6F41B056A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B359CA34-539B-1FC5-0B18-313C7AB1DF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69A6DEF9-CCED-ACC4-F54A-17F2B9A867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841C3103-0452-EB4C-7DD6-A57397240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27473B0-7027-848A-344B-1007446D5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F5C40B-93D6-B24C-BFC1-85147A92DE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B3EF102-5AF2-1564-DEA2-AF318F0202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FD0BC8A-9F73-56D1-DB31-8E55AD9671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/>
              <a:t>Pagina </a:t>
            </a:r>
            <a:fld id="{5E547AEA-D14C-C945-B7D3-2E6541AF278A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22.png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20.png"/><Relationship Id="rId5" Type="http://schemas.microsoft.com/office/2007/relationships/media" Target="../media/media3.wav"/><Relationship Id="rId10" Type="http://schemas.openxmlformats.org/officeDocument/2006/relationships/image" Target="../media/image19.png"/><Relationship Id="rId4" Type="http://schemas.openxmlformats.org/officeDocument/2006/relationships/audio" Target="../media/media2.wav"/><Relationship Id="rId9" Type="http://schemas.openxmlformats.org/officeDocument/2006/relationships/hyperlink" Target="https://www.andrearodriguez.it/inpainti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26.png"/><Relationship Id="rId3" Type="http://schemas.microsoft.com/office/2007/relationships/media" Target="../media/media3.wav"/><Relationship Id="rId21" Type="http://schemas.openxmlformats.org/officeDocument/2006/relationships/image" Target="../media/image22.png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openxmlformats.org/officeDocument/2006/relationships/image" Target="../media/image25.png"/><Relationship Id="rId2" Type="http://schemas.openxmlformats.org/officeDocument/2006/relationships/audio" Target="../media/media4.wav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4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5" Type="http://schemas.microsoft.com/office/2007/relationships/media" Target="../media/media5.wav"/><Relationship Id="rId15" Type="http://schemas.openxmlformats.org/officeDocument/2006/relationships/image" Target="../media/image23.png"/><Relationship Id="rId10" Type="http://schemas.openxmlformats.org/officeDocument/2006/relationships/audio" Target="../media/media7.wav"/><Relationship Id="rId19" Type="http://schemas.openxmlformats.org/officeDocument/2006/relationships/image" Target="../media/image27.png"/><Relationship Id="rId4" Type="http://schemas.openxmlformats.org/officeDocument/2006/relationships/audio" Target="../media/media3.wav"/><Relationship Id="rId9" Type="http://schemas.microsoft.com/office/2007/relationships/media" Target="../media/media7.wav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47.png"/><Relationship Id="rId3" Type="http://schemas.microsoft.com/office/2007/relationships/media" Target="../media/media10.wa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6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45.png"/><Relationship Id="rId5" Type="http://schemas.microsoft.com/office/2007/relationships/media" Target="../media/media11.wav"/><Relationship Id="rId10" Type="http://schemas.openxmlformats.org/officeDocument/2006/relationships/image" Target="../media/image44.png"/><Relationship Id="rId4" Type="http://schemas.openxmlformats.org/officeDocument/2006/relationships/audio" Target="../media/media10.wav"/><Relationship Id="rId9" Type="http://schemas.openxmlformats.org/officeDocument/2006/relationships/image" Target="../media/image43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FAEBFA4-C27E-E0AC-E8A2-96D298F7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EDFFC3E-FC68-DE55-9F87-96641766B8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697607"/>
            <a:ext cx="6096000" cy="931193"/>
          </a:xfrm>
        </p:spPr>
        <p:txBody>
          <a:bodyPr anchor="t"/>
          <a:lstStyle/>
          <a:p>
            <a:pPr algn="l"/>
            <a:r>
              <a:rPr lang="it-IT" altLang="it-IT" sz="2400" dirty="0">
                <a:solidFill>
                  <a:schemeClr val="bg1"/>
                </a:solidFill>
              </a:rPr>
              <a:t>Generative </a:t>
            </a:r>
            <a:r>
              <a:rPr lang="it-IT" altLang="it-IT" sz="2400" dirty="0" err="1">
                <a:solidFill>
                  <a:schemeClr val="bg1"/>
                </a:solidFill>
              </a:rPr>
              <a:t>Diffusion</a:t>
            </a:r>
            <a:r>
              <a:rPr lang="it-IT" altLang="it-IT" sz="2400" dirty="0">
                <a:solidFill>
                  <a:schemeClr val="bg1"/>
                </a:solidFill>
              </a:rPr>
              <a:t> Models for Audio </a:t>
            </a:r>
            <a:r>
              <a:rPr lang="it-IT" altLang="it-IT" sz="2400" dirty="0" err="1">
                <a:solidFill>
                  <a:schemeClr val="bg1"/>
                </a:solidFill>
              </a:rPr>
              <a:t>Inpainting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BCB7D0DB-E6BF-5F8C-7C59-A7AB578A8387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34831" name="Picture 15">
              <a:extLst>
                <a:ext uri="{FF2B5EF4-FFF2-40B4-BE49-F238E27FC236}">
                  <a16:creationId xmlns:a16="http://schemas.microsoft.com/office/drawing/2014/main" id="{7488432E-44F1-A775-5E0A-F4F05EA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>
              <a:extLst>
                <a:ext uri="{FF2B5EF4-FFF2-40B4-BE49-F238E27FC236}">
                  <a16:creationId xmlns:a16="http://schemas.microsoft.com/office/drawing/2014/main" id="{9BD7C195-1A8C-4BEB-9679-4C8529513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>
              <a:extLst>
                <a:ext uri="{FF2B5EF4-FFF2-40B4-BE49-F238E27FC236}">
                  <a16:creationId xmlns:a16="http://schemas.microsoft.com/office/drawing/2014/main" id="{C91625A6-281D-56C5-9F76-3BA6AE375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644FD9D4-10A5-F90F-B5E6-34877BC38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5752246"/>
            <a:ext cx="218390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Andrea Rodriguez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1834937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B00AFEC-196B-C609-BBFE-DE13D33E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781872"/>
            <a:ext cx="671658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Facoltà di Ingegneria dell’informazione, informatica e statistica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Engineering in Computer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33FFD-4A00-EBE0-E7AF-1812330E3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590" y="5752246"/>
            <a:ext cx="28211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Advisor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Prof. Danilo </a:t>
            </a:r>
            <a:r>
              <a:rPr lang="it-IT" altLang="it-IT" sz="1800" b="0" dirty="0" err="1">
                <a:solidFill>
                  <a:schemeClr val="bg1"/>
                </a:solidFill>
              </a:rPr>
              <a:t>Comminiello</a:t>
            </a:r>
            <a:endParaRPr lang="it-IT" altLang="it-IT" sz="1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8"/>
    </mc:Choice>
    <mc:Fallback>
      <p:transition spd="slow" advTm="175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10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Audio samples and </a:t>
            </a:r>
            <a:r>
              <a:rPr lang="it-IT" altLang="it-IT" dirty="0" err="1"/>
              <a:t>Inference</a:t>
            </a:r>
            <a:r>
              <a:rPr lang="it-IT" altLang="it-IT" dirty="0"/>
              <a:t> </a:t>
            </a:r>
            <a:r>
              <a:rPr lang="it-IT" altLang="it-IT" dirty="0" err="1"/>
              <a:t>details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A81169-0205-DB8E-8D56-F5D85F8CC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769" y="5682433"/>
            <a:ext cx="6580461" cy="34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 err="1"/>
              <a:t>Listen</a:t>
            </a:r>
            <a:r>
              <a:rPr lang="it-IT" altLang="it-IT" sz="1600" dirty="0"/>
              <a:t> to the audio clips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: </a:t>
            </a:r>
            <a:r>
              <a:rPr lang="it-IT" altLang="it-IT" sz="1600" dirty="0">
                <a:hlinkClick r:id="rId9"/>
              </a:rPr>
              <a:t>https://www.andrearodriguez.it/inpainting</a:t>
            </a:r>
            <a:endParaRPr lang="it-IT" altLang="it-IT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F2581B-E35F-1E84-FC00-CA5C3EA41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413" y="1030820"/>
            <a:ext cx="6255171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 err="1"/>
              <a:t>Tests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were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done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24 audio clips from the </a:t>
            </a:r>
            <a:r>
              <a:rPr lang="it-IT" altLang="it-IT" sz="1600" b="1" dirty="0" err="1"/>
              <a:t>AudioCaps</a:t>
            </a:r>
            <a:r>
              <a:rPr lang="it-IT" altLang="it-IT" sz="1600" dirty="0"/>
              <a:t> dataset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00E669-0341-0AE4-9064-1158EAE07C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39" b="-1"/>
          <a:stretch/>
        </p:blipFill>
        <p:spPr>
          <a:xfrm>
            <a:off x="2646951" y="3245793"/>
            <a:ext cx="2365906" cy="18861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7750A4-B9CB-398E-6A20-75B42349B1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204"/>
          <a:stretch/>
        </p:blipFill>
        <p:spPr>
          <a:xfrm>
            <a:off x="179512" y="3210342"/>
            <a:ext cx="2365907" cy="1881976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CA3FCD0-3319-865C-E28F-FC3B70991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03" y="5162983"/>
            <a:ext cx="150378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1 second gap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E339E85-3792-BBF8-F131-D698E97D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8836" y="5162982"/>
            <a:ext cx="165119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2 seconds gap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BEF3B1-8D4A-FA73-396E-AFA0A4CAB6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8621" y="3269806"/>
            <a:ext cx="3371850" cy="166511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7C8730C-1E55-43E5-7C57-73AA458A9512}"/>
              </a:ext>
            </a:extLst>
          </p:cNvPr>
          <p:cNvSpPr txBox="1"/>
          <p:nvPr/>
        </p:nvSpPr>
        <p:spPr>
          <a:xfrm>
            <a:off x="5436096" y="4941168"/>
            <a:ext cx="3276389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Inference</a:t>
            </a:r>
            <a:r>
              <a:rPr lang="it-IT" sz="1600" b="1" dirty="0">
                <a:solidFill>
                  <a:srgbClr val="000000"/>
                </a:solidFill>
                <a:latin typeface="+mn-lt"/>
              </a:rPr>
              <a:t> times 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in minutes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using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one GPU NVIDIA Tesla T4</a:t>
            </a:r>
          </a:p>
        </p:txBody>
      </p:sp>
      <p:pic>
        <p:nvPicPr>
          <p:cNvPr id="16" name="original.wav">
            <a:hlinkClick r:id="" action="ppaction://media"/>
            <a:extLst>
              <a:ext uri="{FF2B5EF4-FFF2-40B4-BE49-F238E27FC236}">
                <a16:creationId xmlns:a16="http://schemas.microsoft.com/office/drawing/2014/main" id="{167CD439-4233-C5B4-BB66-5928CB0C1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34182" y="1477938"/>
            <a:ext cx="812800" cy="8128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BD2F93C-60EC-733C-FE11-9B0C5B694B39}"/>
              </a:ext>
            </a:extLst>
          </p:cNvPr>
          <p:cNvSpPr txBox="1"/>
          <p:nvPr/>
        </p:nvSpPr>
        <p:spPr>
          <a:xfrm>
            <a:off x="841397" y="2349022"/>
            <a:ext cx="219837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Female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and male are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having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conversation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A08361-B38F-5E37-3484-0CD9EA2BF13D}"/>
              </a:ext>
            </a:extLst>
          </p:cNvPr>
          <p:cNvSpPr txBox="1"/>
          <p:nvPr/>
        </p:nvSpPr>
        <p:spPr>
          <a:xfrm>
            <a:off x="3304254" y="2348880"/>
            <a:ext cx="281394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“An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emergency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vehicles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’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siren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with a brief male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yell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pic>
        <p:nvPicPr>
          <p:cNvPr id="20" name="original.wav">
            <a:hlinkClick r:id="" action="ppaction://media"/>
            <a:extLst>
              <a:ext uri="{FF2B5EF4-FFF2-40B4-BE49-F238E27FC236}">
                <a16:creationId xmlns:a16="http://schemas.microsoft.com/office/drawing/2014/main" id="{4D6CD2F0-C0BF-5D61-34A1-DE0895C38C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18574" y="1477938"/>
            <a:ext cx="812800" cy="8128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C2AA6F-6EDC-3BA6-523E-F791AC348DB8}"/>
              </a:ext>
            </a:extLst>
          </p:cNvPr>
          <p:cNvSpPr txBox="1"/>
          <p:nvPr/>
        </p:nvSpPr>
        <p:spPr>
          <a:xfrm>
            <a:off x="6104235" y="2349021"/>
            <a:ext cx="219837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“Duck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quacking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repeatedly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pic>
        <p:nvPicPr>
          <p:cNvPr id="22" name="original.wav">
            <a:hlinkClick r:id="" action="ppaction://media"/>
            <a:extLst>
              <a:ext uri="{FF2B5EF4-FFF2-40B4-BE49-F238E27FC236}">
                <a16:creationId xmlns:a16="http://schemas.microsoft.com/office/drawing/2014/main" id="{D8A812DD-7A88-61C8-0446-2D1159BC12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7018" y="14779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5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68"/>
    </mc:Choice>
    <mc:Fallback>
      <p:transition spd="slow" advTm="61468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617" objId="16"/>
        <p14:pauseEvt time="19893" objId="16"/>
        <p14:playEvt time="22965" objId="20"/>
        <p14:pauseEvt time="25397" objId="20"/>
        <p14:playEvt time="27399" objId="22"/>
        <p14:pauseEvt time="30564" objId="22"/>
        <p14:stopEvt time="61468" objId="16"/>
        <p14:stopEvt time="61468" objId="20"/>
        <p14:stopEvt time="61468" objId="2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11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Results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05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0E450C2-AB0B-E0E8-5764-F8DB084B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2475" y="3282548"/>
            <a:ext cx="258976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Inpainted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using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RePaint</a:t>
            </a:r>
            <a:endParaRPr lang="it-IT" altLang="it-IT" sz="1600" b="1" dirty="0"/>
          </a:p>
        </p:txBody>
      </p:sp>
      <p:pic>
        <p:nvPicPr>
          <p:cNvPr id="60422" name="Picture 6" descr="Cut 2s mel-spectrogram">
            <a:extLst>
              <a:ext uri="{FF2B5EF4-FFF2-40B4-BE49-F238E27FC236}">
                <a16:creationId xmlns:a16="http://schemas.microsoft.com/office/drawing/2014/main" id="{74B909C1-6B67-BACF-00BE-58D0CC25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46889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DDNM+ mel-spectrogram">
            <a:extLst>
              <a:ext uri="{FF2B5EF4-FFF2-40B4-BE49-F238E27FC236}">
                <a16:creationId xmlns:a16="http://schemas.microsoft.com/office/drawing/2014/main" id="{08BA5EDD-B4ED-35A7-0A03-BA06876F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174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Original mel-spectrogram">
            <a:extLst>
              <a:ext uri="{FF2B5EF4-FFF2-40B4-BE49-F238E27FC236}">
                <a16:creationId xmlns:a16="http://schemas.microsoft.com/office/drawing/2014/main" id="{FD86B7AE-E239-7057-E843-3674BBC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053956"/>
            <a:ext cx="2301906" cy="17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D04E628-8D97-6FCA-395A-BD2C843AE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151" y="3251875"/>
            <a:ext cx="107852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Original</a:t>
            </a:r>
            <a:endParaRPr lang="it-IT" altLang="it-IT" sz="16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655CB2F-D8D4-E627-2F5B-692CC7DF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704" y="3276172"/>
            <a:ext cx="1195323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Masked</a:t>
            </a:r>
            <a:endParaRPr lang="it-IT" altLang="it-IT" sz="1600" b="1" dirty="0"/>
          </a:p>
        </p:txBody>
      </p:sp>
      <p:pic>
        <p:nvPicPr>
          <p:cNvPr id="68612" name="Picture 4" descr="Cut 1s mel-spectrogram">
            <a:extLst>
              <a:ext uri="{FF2B5EF4-FFF2-40B4-BE49-F238E27FC236}">
                <a16:creationId xmlns:a16="http://schemas.microsoft.com/office/drawing/2014/main" id="{8A28589B-AE25-7EF7-E990-A6B02ADB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19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RePaint mel-spectrogram">
            <a:extLst>
              <a:ext uri="{FF2B5EF4-FFF2-40B4-BE49-F238E27FC236}">
                <a16:creationId xmlns:a16="http://schemas.microsoft.com/office/drawing/2014/main" id="{A686007C-8A0A-D24E-E167-AC911654D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Original mel-spectrogram">
            <a:extLst>
              <a:ext uri="{FF2B5EF4-FFF2-40B4-BE49-F238E27FC236}">
                <a16:creationId xmlns:a16="http://schemas.microsoft.com/office/drawing/2014/main" id="{01588A97-D66B-6F98-DE5F-A6C27B61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37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paint_1.wav">
            <a:hlinkClick r:id="" action="ppaction://media"/>
            <a:extLst>
              <a:ext uri="{FF2B5EF4-FFF2-40B4-BE49-F238E27FC236}">
                <a16:creationId xmlns:a16="http://schemas.microsoft.com/office/drawing/2014/main" id="{3E69E4E2-37DC-8B4B-A46E-343391A0F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5600" y="3673687"/>
            <a:ext cx="406400" cy="406400"/>
          </a:xfrm>
          <a:prstGeom prst="rect">
            <a:avLst/>
          </a:prstGeom>
        </p:spPr>
      </p:pic>
      <p:pic>
        <p:nvPicPr>
          <p:cNvPr id="14" name="original.wav">
            <a:hlinkClick r:id="" action="ppaction://media"/>
            <a:extLst>
              <a:ext uri="{FF2B5EF4-FFF2-40B4-BE49-F238E27FC236}">
                <a16:creationId xmlns:a16="http://schemas.microsoft.com/office/drawing/2014/main" id="{B487CC38-EEC0-5A6F-5802-8CD24C95D5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5215" y="2870447"/>
            <a:ext cx="406400" cy="406400"/>
          </a:xfrm>
          <a:prstGeom prst="rect">
            <a:avLst/>
          </a:prstGeom>
        </p:spPr>
      </p:pic>
      <p:pic>
        <p:nvPicPr>
          <p:cNvPr id="16" name="original.wav">
            <a:hlinkClick r:id="" action="ppaction://media"/>
            <a:extLst>
              <a:ext uri="{FF2B5EF4-FFF2-40B4-BE49-F238E27FC236}">
                <a16:creationId xmlns:a16="http://schemas.microsoft.com/office/drawing/2014/main" id="{C505E144-90E2-32B7-2B1B-E14F5ABE3FC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5215" y="3654293"/>
            <a:ext cx="406400" cy="406400"/>
          </a:xfrm>
          <a:prstGeom prst="rect">
            <a:avLst/>
          </a:prstGeom>
        </p:spPr>
      </p:pic>
      <p:pic>
        <p:nvPicPr>
          <p:cNvPr id="5" name="cut_2.wav">
            <a:hlinkClick r:id="" action="ppaction://media"/>
            <a:extLst>
              <a:ext uri="{FF2B5EF4-FFF2-40B4-BE49-F238E27FC236}">
                <a16:creationId xmlns:a16="http://schemas.microsoft.com/office/drawing/2014/main" id="{AE535EF3-63A6-E419-0002-87E3F28CA1F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4400" y="2895571"/>
            <a:ext cx="406400" cy="406400"/>
          </a:xfrm>
          <a:prstGeom prst="rect">
            <a:avLst/>
          </a:prstGeom>
        </p:spPr>
      </p:pic>
      <p:pic>
        <p:nvPicPr>
          <p:cNvPr id="6" name="repaint_2.wav">
            <a:hlinkClick r:id="" action="ppaction://media"/>
            <a:extLst>
              <a:ext uri="{FF2B5EF4-FFF2-40B4-BE49-F238E27FC236}">
                <a16:creationId xmlns:a16="http://schemas.microsoft.com/office/drawing/2014/main" id="{004F98CD-4AA0-E598-4C18-099426FF13A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5600" y="2870447"/>
            <a:ext cx="406400" cy="406400"/>
          </a:xfrm>
          <a:prstGeom prst="rect">
            <a:avLst/>
          </a:prstGeom>
        </p:spPr>
      </p:pic>
      <p:pic>
        <p:nvPicPr>
          <p:cNvPr id="7" name="cut_1.wav">
            <a:hlinkClick r:id="" action="ppaction://media"/>
            <a:extLst>
              <a:ext uri="{FF2B5EF4-FFF2-40B4-BE49-F238E27FC236}">
                <a16:creationId xmlns:a16="http://schemas.microsoft.com/office/drawing/2014/main" id="{E14DD47D-0C44-71AB-11FB-709CC5FB5DF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4400" y="3671944"/>
            <a:ext cx="406400" cy="4064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F431BB8-2373-53F3-BEA6-C866A901624E}"/>
              </a:ext>
            </a:extLst>
          </p:cNvPr>
          <p:cNvSpPr txBox="1"/>
          <p:nvPr/>
        </p:nvSpPr>
        <p:spPr>
          <a:xfrm>
            <a:off x="35496" y="1484784"/>
            <a:ext cx="1622306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“Duck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quacking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repeatedly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E8F99C-3A83-6DFB-696E-3E3654905369}"/>
              </a:ext>
            </a:extLst>
          </p:cNvPr>
          <p:cNvSpPr txBox="1"/>
          <p:nvPr/>
        </p:nvSpPr>
        <p:spPr>
          <a:xfrm>
            <a:off x="35496" y="4653136"/>
            <a:ext cx="1629152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 telephone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ringing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844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05"/>
    </mc:Choice>
    <mc:Fallback>
      <p:transition spd="slow" advTm="63005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700" objId="5"/>
        <p14:pauseEvt time="22596" objId="5"/>
        <p14:playEvt time="25649" objId="6"/>
        <p14:pauseEvt time="31364" objId="6"/>
        <p14:playEvt time="35332" objId="7"/>
        <p14:pauseEvt time="39715" objId="7"/>
        <p14:playEvt time="41036" objId="11"/>
        <p14:pauseEvt time="47615" objId="11"/>
        <p14:stopEvt time="63005" objId="11"/>
        <p14:stopEvt time="63005" objId="5"/>
        <p14:stopEvt time="63005" objId="6"/>
        <p14:stopEvt time="63005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12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Metrics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B6754-AC37-BABB-207D-C9AFDC4C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6" y="1549692"/>
            <a:ext cx="6523345" cy="18073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9B6252-5264-0277-6F61-C3B53C117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718341"/>
            <a:ext cx="6523345" cy="179392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DF87E20-29F0-099E-B205-4745F131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5" y="4438176"/>
            <a:ext cx="165003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2 seconds gap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0E450C2-AB0B-E0E8-5764-F8DB084B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20" y="2276217"/>
            <a:ext cx="150378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1 second gap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EAA1809-021D-7F59-4C41-6EA06108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518" y="5675620"/>
            <a:ext cx="3048364" cy="31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400" dirty="0"/>
              <a:t>* SSIM </a:t>
            </a:r>
            <a:r>
              <a:rPr lang="it-IT" altLang="it-IT" sz="1400" dirty="0" err="1"/>
              <a:t>values</a:t>
            </a:r>
            <a:r>
              <a:rPr lang="it-IT" altLang="it-IT" sz="1400" dirty="0"/>
              <a:t> are </a:t>
            </a:r>
            <a:r>
              <a:rPr lang="it-IT" altLang="it-IT" sz="1400" dirty="0" err="1"/>
              <a:t>multiplied</a:t>
            </a:r>
            <a:r>
              <a:rPr lang="it-IT" altLang="it-IT" sz="1400" dirty="0"/>
              <a:t>  by 100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46B2D0-6A98-6E4F-B3AF-2145570A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818" y="227161"/>
            <a:ext cx="3764272" cy="111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SDR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Distortion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SNR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PSNR = Peak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SSIM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Structural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Similarity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Index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Measure</a:t>
            </a:r>
            <a:endParaRPr lang="it-IT" sz="1400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616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1"/>
    </mc:Choice>
    <mc:Fallback>
      <p:transition spd="slow" advTm="271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13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Audio </a:t>
            </a:r>
            <a:r>
              <a:rPr lang="it-IT" altLang="it-IT" dirty="0" err="1"/>
              <a:t>inpainting</a:t>
            </a:r>
            <a:r>
              <a:rPr lang="it-IT" altLang="it-IT" dirty="0"/>
              <a:t> in </a:t>
            </a:r>
            <a:r>
              <a:rPr lang="it-IT" altLang="it-IT" dirty="0" err="1"/>
              <a:t>communication</a:t>
            </a:r>
            <a:r>
              <a:rPr lang="it-IT" altLang="it-IT" dirty="0"/>
              <a:t> </a:t>
            </a:r>
            <a:r>
              <a:rPr lang="it-IT" altLang="it-IT" dirty="0" err="1"/>
              <a:t>scenarios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" name="Elemento grafico 5" descr="Microfono con riempimento a tinta unita">
            <a:extLst>
              <a:ext uri="{FF2B5EF4-FFF2-40B4-BE49-F238E27FC236}">
                <a16:creationId xmlns:a16="http://schemas.microsoft.com/office/drawing/2014/main" id="{FB075ABF-3994-CC2E-47B3-C245D5132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269" y="1382535"/>
            <a:ext cx="729068" cy="729068"/>
          </a:xfrm>
          <a:prstGeom prst="rect">
            <a:avLst/>
          </a:prstGeom>
        </p:spPr>
      </p:pic>
      <p:pic>
        <p:nvPicPr>
          <p:cNvPr id="8" name="Elemento grafico 7" descr="Antenna con riempimento a tinta unita">
            <a:extLst>
              <a:ext uri="{FF2B5EF4-FFF2-40B4-BE49-F238E27FC236}">
                <a16:creationId xmlns:a16="http://schemas.microsoft.com/office/drawing/2014/main" id="{6139F504-A0E8-E01B-F15A-2FBB16600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35422" y="1269088"/>
            <a:ext cx="457200" cy="457200"/>
          </a:xfrm>
          <a:prstGeom prst="rect">
            <a:avLst/>
          </a:prstGeom>
        </p:spPr>
      </p:pic>
      <p:pic>
        <p:nvPicPr>
          <p:cNvPr id="10" name="Elemento grafico 9" descr="Router wireless con riempimento a tinta unita">
            <a:extLst>
              <a:ext uri="{FF2B5EF4-FFF2-40B4-BE49-F238E27FC236}">
                <a16:creationId xmlns:a16="http://schemas.microsoft.com/office/drawing/2014/main" id="{64D15EEB-BF66-3490-8BCD-D63956EA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7337" y="1219866"/>
            <a:ext cx="543368" cy="543368"/>
          </a:xfrm>
          <a:prstGeom prst="rect">
            <a:avLst/>
          </a:prstGeom>
        </p:spPr>
      </p:pic>
      <p:pic>
        <p:nvPicPr>
          <p:cNvPr id="12" name="Elemento grafico 11" descr="Telefono viva voce con riempimento a tinta unita">
            <a:extLst>
              <a:ext uri="{FF2B5EF4-FFF2-40B4-BE49-F238E27FC236}">
                <a16:creationId xmlns:a16="http://schemas.microsoft.com/office/drawing/2014/main" id="{B8FCF417-6242-2555-31F7-BD12A4D44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2622" y="1398700"/>
            <a:ext cx="729068" cy="729068"/>
          </a:xfrm>
          <a:prstGeom prst="rect">
            <a:avLst/>
          </a:prstGeom>
        </p:spPr>
      </p:pic>
      <p:sp>
        <p:nvSpPr>
          <p:cNvPr id="13" name="Cilindro 12">
            <a:extLst>
              <a:ext uri="{FF2B5EF4-FFF2-40B4-BE49-F238E27FC236}">
                <a16:creationId xmlns:a16="http://schemas.microsoft.com/office/drawing/2014/main" id="{A6F78DB8-F580-C5AB-BCA0-03D68CDB4E09}"/>
              </a:ext>
            </a:extLst>
          </p:cNvPr>
          <p:cNvSpPr/>
          <p:nvPr/>
        </p:nvSpPr>
        <p:spPr bwMode="auto">
          <a:xfrm rot="5400000">
            <a:off x="2432462" y="849437"/>
            <a:ext cx="158119" cy="1905001"/>
          </a:xfrm>
          <a:prstGeom prst="ca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70BDAEE-FF38-75BF-8EF1-C84F4FBB6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92" y="2197696"/>
            <a:ext cx="929952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Sender</a:t>
            </a:r>
            <a:endParaRPr lang="it-IT" altLang="it-IT" sz="1600" i="1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36E807A-FD2B-E39A-061B-7541C2F4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794" y="2197696"/>
            <a:ext cx="101472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Receiver</a:t>
            </a:r>
            <a:endParaRPr lang="it-IT" altLang="it-IT" sz="1600" i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DF7F8EC-FF11-6B38-A4CF-82190396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667" y="1875051"/>
            <a:ext cx="1481707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Noisy</a:t>
            </a:r>
            <a:r>
              <a:rPr lang="it-IT" altLang="it-IT" sz="1600" i="1" dirty="0"/>
              <a:t> </a:t>
            </a:r>
            <a:r>
              <a:rPr lang="it-IT" altLang="it-IT" sz="1600" i="1" dirty="0" err="1"/>
              <a:t>channel</a:t>
            </a:r>
            <a:endParaRPr lang="it-IT" altLang="it-IT" sz="1600" i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E308E5-577F-E5E9-FD81-EFE8BF6D50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368" y="2840953"/>
            <a:ext cx="3886200" cy="1238173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26CF2D9C-6B71-C080-2DB6-108FEF705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9341" y="3014271"/>
            <a:ext cx="4333599" cy="93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DDNM+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introduces</a:t>
            </a:r>
            <a:r>
              <a:rPr lang="it-IT" altLang="it-IT" sz="1600" dirty="0"/>
              <a:t> a new </a:t>
            </a:r>
            <a:r>
              <a:rPr lang="it-IT" altLang="it-IT" sz="1600" dirty="0" err="1"/>
              <a:t>parameter</a:t>
            </a:r>
            <a:r>
              <a:rPr lang="it-IT" altLang="it-IT" sz="1600" dirty="0"/>
              <a:t> </a:t>
            </a:r>
            <a:r>
              <a:rPr lang="it-IT" altLang="it-IT" sz="1600" i="1" dirty="0" err="1"/>
              <a:t>σ</a:t>
            </a:r>
            <a:r>
              <a:rPr lang="it-IT" altLang="it-IT" sz="1600" i="1" baseline="-25000" dirty="0" err="1"/>
              <a:t>y</a:t>
            </a:r>
            <a:r>
              <a:rPr lang="it-IT" altLang="it-IT" sz="1600" i="1" dirty="0"/>
              <a:t> </a:t>
            </a:r>
            <a:r>
              <a:rPr lang="it-IT" altLang="it-IT" sz="1600" dirty="0" err="1"/>
              <a:t>which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represents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estimated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level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aim</a:t>
            </a:r>
            <a:r>
              <a:rPr lang="it-IT" altLang="it-IT" sz="1600" dirty="0"/>
              <a:t> to eliminate from the audio </a:t>
            </a:r>
            <a:r>
              <a:rPr lang="it-IT" altLang="it-IT" sz="1600" dirty="0" err="1"/>
              <a:t>signal</a:t>
            </a:r>
            <a:endParaRPr lang="it-IT" altLang="it-IT" sz="1600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B144739-3C65-C217-7691-EFD2BB861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680" y="1141868"/>
            <a:ext cx="4161557" cy="8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dirty="0" err="1"/>
              <a:t>We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tested</a:t>
            </a:r>
            <a:r>
              <a:rPr lang="it-IT" altLang="it-IT" sz="1600" dirty="0"/>
              <a:t> the technique </a:t>
            </a:r>
            <a:r>
              <a:rPr lang="it-IT" altLang="it-IT" sz="1600" dirty="0" err="1"/>
              <a:t>adding</a:t>
            </a:r>
            <a:r>
              <a:rPr lang="it-IT" altLang="it-IT" sz="1600" dirty="0"/>
              <a:t> white </a:t>
            </a:r>
            <a:r>
              <a:rPr lang="it-IT" altLang="it-IT" sz="1600" b="1" dirty="0" err="1"/>
              <a:t>Gaussian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noise</a:t>
            </a:r>
            <a:r>
              <a:rPr lang="it-IT" altLang="it-IT" sz="1600" b="1" dirty="0"/>
              <a:t> </a:t>
            </a:r>
            <a:r>
              <a:rPr lang="it-IT" altLang="it-IT" sz="1600" dirty="0"/>
              <a:t>to some audio clips and </a:t>
            </a:r>
            <a:r>
              <a:rPr lang="it-IT" altLang="it-IT" sz="1600" dirty="0" err="1"/>
              <a:t>then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trying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remove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it</a:t>
            </a:r>
            <a:endParaRPr lang="it-IT" altLang="it-IT" sz="1600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C333C858-2FBD-0C52-A989-A6F7CADDA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680" y="2210458"/>
            <a:ext cx="3524873" cy="47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dirty="0" err="1"/>
              <a:t>We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worked</a:t>
            </a:r>
            <a:r>
              <a:rPr lang="it-IT" altLang="it-IT" sz="1600" dirty="0"/>
              <a:t> with </a:t>
            </a:r>
            <a:r>
              <a:rPr lang="it-IT" altLang="it-IT" sz="1600" b="1" dirty="0"/>
              <a:t>PSNR</a:t>
            </a:r>
            <a:r>
              <a:rPr lang="it-IT" altLang="it-IT" sz="1600" dirty="0"/>
              <a:t> 20 and 30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6EE29E7-C86E-A563-9ECE-E35227D1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36" y="4748015"/>
            <a:ext cx="1688464" cy="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/>
              <a:t>DDNM</a:t>
            </a:r>
            <a:r>
              <a:rPr lang="it-IT" altLang="it-IT" sz="1600" baseline="30000" dirty="0"/>
              <a:t>+</a:t>
            </a:r>
            <a:r>
              <a:rPr lang="it-IT" altLang="it-IT" sz="1600" dirty="0"/>
              <a:t> for </a:t>
            </a:r>
            <a:r>
              <a:rPr lang="it-IT" altLang="it-IT" sz="1600" dirty="0" err="1"/>
              <a:t>denoising</a:t>
            </a:r>
            <a:endParaRPr lang="it-IT" altLang="it-IT" sz="16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66B76A7-F953-B59C-B4F5-65868B137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703" y="4771317"/>
            <a:ext cx="1688464" cy="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/>
              <a:t>DDNM for </a:t>
            </a:r>
            <a:r>
              <a:rPr lang="it-IT" altLang="it-IT" sz="1600" dirty="0" err="1"/>
              <a:t>inpainting</a:t>
            </a:r>
            <a:endParaRPr lang="it-IT" altLang="it-IT" sz="1600" dirty="0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1B52C2F-EA56-2771-8D34-93245694ECD7}"/>
              </a:ext>
            </a:extLst>
          </p:cNvPr>
          <p:cNvCxnSpPr>
            <a:cxnSpLocks/>
          </p:cNvCxnSpPr>
          <p:nvPr/>
        </p:nvCxnSpPr>
        <p:spPr bwMode="auto">
          <a:xfrm>
            <a:off x="1902735" y="5079505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ut 2s mel-spectrogram">
            <a:extLst>
              <a:ext uri="{FF2B5EF4-FFF2-40B4-BE49-F238E27FC236}">
                <a16:creationId xmlns:a16="http://schemas.microsoft.com/office/drawing/2014/main" id="{98085301-D1EA-DCBD-01D6-61191829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91" y="4382198"/>
            <a:ext cx="1714712" cy="13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magine 25" descr="Immagine che contiene schermata, testo, linea, Rettangolo&#10;&#10;Descrizione generata automaticamente">
            <a:extLst>
              <a:ext uri="{FF2B5EF4-FFF2-40B4-BE49-F238E27FC236}">
                <a16:creationId xmlns:a16="http://schemas.microsoft.com/office/drawing/2014/main" id="{C70850D3-AA1E-FA51-2939-79880FF457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01" y="4387362"/>
            <a:ext cx="1714712" cy="1342847"/>
          </a:xfrm>
          <a:prstGeom prst="rect">
            <a:avLst/>
          </a:prstGeom>
        </p:spPr>
      </p:pic>
      <p:pic>
        <p:nvPicPr>
          <p:cNvPr id="28" name="Immagine 27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E6057D34-8747-47B2-8641-1823DBE54C4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0636" y="4387362"/>
            <a:ext cx="1709721" cy="1338938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1B28CCFC-B07C-8A7A-924A-53A37308EB0B}"/>
              </a:ext>
            </a:extLst>
          </p:cNvPr>
          <p:cNvCxnSpPr>
            <a:cxnSpLocks/>
          </p:cNvCxnSpPr>
          <p:nvPr/>
        </p:nvCxnSpPr>
        <p:spPr bwMode="auto">
          <a:xfrm>
            <a:off x="3323795" y="5079505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3DE17DB-F17A-AEAA-DFF5-2AB381D34803}"/>
              </a:ext>
            </a:extLst>
          </p:cNvPr>
          <p:cNvCxnSpPr>
            <a:cxnSpLocks/>
          </p:cNvCxnSpPr>
          <p:nvPr/>
        </p:nvCxnSpPr>
        <p:spPr bwMode="auto">
          <a:xfrm>
            <a:off x="5546905" y="5079505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EE58FA9-B927-71E5-6CC6-0B00B80CCAA6}"/>
              </a:ext>
            </a:extLst>
          </p:cNvPr>
          <p:cNvCxnSpPr>
            <a:cxnSpLocks/>
          </p:cNvCxnSpPr>
          <p:nvPr/>
        </p:nvCxnSpPr>
        <p:spPr bwMode="auto">
          <a:xfrm>
            <a:off x="6999062" y="5079505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16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25"/>
    </mc:Choice>
    <mc:Fallback>
      <p:transition spd="slow" advTm="467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14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Results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2466" name="Picture 2" descr="PSNR 20 mel-spectrogram">
            <a:extLst>
              <a:ext uri="{FF2B5EF4-FFF2-40B4-BE49-F238E27FC236}">
                <a16:creationId xmlns:a16="http://schemas.microsoft.com/office/drawing/2014/main" id="{009239C4-0FD8-BFCF-5458-7FB820AD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25766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lean 20 mel-spectrogram">
            <a:extLst>
              <a:ext uri="{FF2B5EF4-FFF2-40B4-BE49-F238E27FC236}">
                <a16:creationId xmlns:a16="http://schemas.microsoft.com/office/drawing/2014/main" id="{CCCA2F8E-0A3E-7E14-3C36-7F03190C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20" y="1424453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0" name="Picture 6" descr="Original mel-spectrogram">
            <a:extLst>
              <a:ext uri="{FF2B5EF4-FFF2-40B4-BE49-F238E27FC236}">
                <a16:creationId xmlns:a16="http://schemas.microsoft.com/office/drawing/2014/main" id="{C9CB2FC4-F3AA-427B-391E-E75FA0DB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496" y="1423193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A3197893-315D-B86A-6740-9B39819684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6016" y="4812660"/>
            <a:ext cx="4137533" cy="1089127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7F7BA183-FCA7-BE87-D2C8-255F038F9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451" y="4816353"/>
            <a:ext cx="4137533" cy="1069055"/>
          </a:xfrm>
          <a:prstGeom prst="rect">
            <a:avLst/>
          </a:prstGeom>
        </p:spPr>
      </p:pic>
      <p:pic>
        <p:nvPicPr>
          <p:cNvPr id="34" name="clean_20.wav">
            <a:hlinkClick r:id="" action="ppaction://media"/>
            <a:extLst>
              <a:ext uri="{FF2B5EF4-FFF2-40B4-BE49-F238E27FC236}">
                <a16:creationId xmlns:a16="http://schemas.microsoft.com/office/drawing/2014/main" id="{6731238F-09EF-12FB-CB89-07EDE5C36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4676" y="3717032"/>
            <a:ext cx="514960" cy="514960"/>
          </a:xfrm>
          <a:prstGeom prst="rect">
            <a:avLst/>
          </a:prstGeom>
        </p:spPr>
      </p:pic>
      <p:pic>
        <p:nvPicPr>
          <p:cNvPr id="35" name="noisy_20.wav">
            <a:hlinkClick r:id="" action="ppaction://media"/>
            <a:extLst>
              <a:ext uri="{FF2B5EF4-FFF2-40B4-BE49-F238E27FC236}">
                <a16:creationId xmlns:a16="http://schemas.microsoft.com/office/drawing/2014/main" id="{74DFE4BF-F1B3-4FB1-AA76-325F54BB59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7033" y="3717033"/>
            <a:ext cx="514960" cy="514960"/>
          </a:xfrm>
          <a:prstGeom prst="rect">
            <a:avLst/>
          </a:prstGeom>
        </p:spPr>
      </p:pic>
      <p:pic>
        <p:nvPicPr>
          <p:cNvPr id="36" name="original.wav">
            <a:hlinkClick r:id="" action="ppaction://media"/>
            <a:extLst>
              <a:ext uri="{FF2B5EF4-FFF2-40B4-BE49-F238E27FC236}">
                <a16:creationId xmlns:a16="http://schemas.microsoft.com/office/drawing/2014/main" id="{C43B03D0-2BBC-E954-1649-BF9BA2C87A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52320" y="3717032"/>
            <a:ext cx="514960" cy="514960"/>
          </a:xfrm>
          <a:prstGeom prst="rect">
            <a:avLst/>
          </a:prstGeom>
        </p:spPr>
      </p:pic>
      <p:sp>
        <p:nvSpPr>
          <p:cNvPr id="37" name="Rectangle 3">
            <a:extLst>
              <a:ext uri="{FF2B5EF4-FFF2-40B4-BE49-F238E27FC236}">
                <a16:creationId xmlns:a16="http://schemas.microsoft.com/office/drawing/2014/main" id="{86CA2EBB-8AF8-E48E-2B19-D5301270F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32" y="3350989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Noisy</a:t>
            </a:r>
            <a:endParaRPr lang="it-IT" altLang="it-IT" sz="1600" b="1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FC86C9B1-1A47-8EBF-9D7B-5CC6C09A0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952" y="3349926"/>
            <a:ext cx="114058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Denoised</a:t>
            </a:r>
            <a:endParaRPr lang="it-IT" altLang="it-IT" sz="1600" b="1" dirty="0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1813F5AC-73DE-6278-CAAD-6610C115F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384" y="3356208"/>
            <a:ext cx="1078223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Original</a:t>
            </a:r>
            <a:endParaRPr lang="it-IT" altLang="it-IT" sz="1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66F982-CFA4-59A6-AEBA-89B1B59EC649}"/>
              </a:ext>
            </a:extLst>
          </p:cNvPr>
          <p:cNvSpPr txBox="1"/>
          <p:nvPr/>
        </p:nvSpPr>
        <p:spPr>
          <a:xfrm>
            <a:off x="1982621" y="908720"/>
            <a:ext cx="517076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“An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adult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female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speaking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in a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quiet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environment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55F7C6-D8FC-C040-B3FC-6D9FEFA3C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43" y="4437112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/>
              <a:t>SNR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07084BA-5702-EAC5-DDCB-5E8866595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108" y="4437112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/>
              <a:t>SNR</a:t>
            </a:r>
          </a:p>
        </p:txBody>
      </p:sp>
    </p:spTree>
    <p:extLst>
      <p:ext uri="{BB962C8B-B14F-4D97-AF65-F5344CB8AC3E}">
        <p14:creationId xmlns:p14="http://schemas.microsoft.com/office/powerpoint/2010/main" val="151007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08"/>
    </mc:Choice>
    <mc:Fallback>
      <p:transition spd="slow" advTm="33608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93" objId="35"/>
        <p14:pauseEvt time="9770" objId="35"/>
        <p14:playEvt time="12260" objId="34"/>
        <p14:pauseEvt time="15920" objId="34"/>
        <p14:playEvt time="18809" objId="36"/>
        <p14:pauseEvt time="21621" objId="36"/>
        <p14:stopEvt time="33608" objId="34"/>
        <p14:stopEvt time="33608" objId="35"/>
        <p14:stopEvt time="33608" objId="3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15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Conclusions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A697C3-5245-F40D-0BD8-538D6E3CFB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62980" y="1124744"/>
            <a:ext cx="8018040" cy="1584177"/>
          </a:xfrm>
        </p:spPr>
        <p:txBody>
          <a:bodyPr/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/>
              <a:t>The </a:t>
            </a:r>
            <a:r>
              <a:rPr lang="it-IT" altLang="it-IT" sz="1800" dirty="0" err="1"/>
              <a:t>proposed</a:t>
            </a:r>
            <a:r>
              <a:rPr lang="it-IT" altLang="it-IT" sz="1800" dirty="0"/>
              <a:t> techniques </a:t>
            </a:r>
            <a:r>
              <a:rPr lang="it-IT" altLang="it-IT" sz="1800" dirty="0" err="1"/>
              <a:t>achieve</a:t>
            </a:r>
            <a:r>
              <a:rPr lang="it-IT" altLang="it-IT" sz="1800" dirty="0"/>
              <a:t> </a:t>
            </a:r>
            <a:r>
              <a:rPr lang="it-IT" altLang="it-IT" sz="1800" b="1" dirty="0" err="1"/>
              <a:t>better</a:t>
            </a:r>
            <a:r>
              <a:rPr lang="it-IT" altLang="it-IT" sz="1800" b="1" dirty="0"/>
              <a:t> </a:t>
            </a:r>
            <a:r>
              <a:rPr lang="it-IT" altLang="it-IT" sz="1800" b="1" dirty="0" err="1"/>
              <a:t>results</a:t>
            </a:r>
            <a:r>
              <a:rPr lang="it-IT" altLang="it-IT" sz="1800" b="1" dirty="0"/>
              <a:t> </a:t>
            </a:r>
            <a:r>
              <a:rPr lang="it-IT" altLang="it-IT" sz="1800" dirty="0" err="1"/>
              <a:t>than</a:t>
            </a:r>
            <a:r>
              <a:rPr lang="it-IT" altLang="it-IT" sz="1800" dirty="0"/>
              <a:t> the </a:t>
            </a:r>
            <a:r>
              <a:rPr lang="it-IT" altLang="it-IT" sz="1800" dirty="0" err="1"/>
              <a:t>two</a:t>
            </a:r>
            <a:r>
              <a:rPr lang="it-IT" altLang="it-IT" sz="1800" dirty="0"/>
              <a:t> </a:t>
            </a:r>
            <a:r>
              <a:rPr lang="it-IT" altLang="it-IT" sz="1800" dirty="0" err="1"/>
              <a:t>baslines</a:t>
            </a:r>
            <a:endParaRPr lang="it-IT" altLang="it-IT" sz="18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altLang="it-IT" sz="1800" b="1" dirty="0" err="1"/>
              <a:t>RePaint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consistently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achieves</a:t>
            </a:r>
            <a:r>
              <a:rPr lang="it-IT" altLang="it-IT" sz="1800" dirty="0"/>
              <a:t> superior </a:t>
            </a:r>
            <a:r>
              <a:rPr lang="it-IT" altLang="it-IT" sz="1800" dirty="0" err="1"/>
              <a:t>results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compared</a:t>
            </a:r>
            <a:r>
              <a:rPr lang="it-IT" altLang="it-IT" sz="1800" dirty="0"/>
              <a:t> to the </a:t>
            </a:r>
            <a:r>
              <a:rPr lang="it-IT" altLang="it-IT" sz="1800" dirty="0" err="1"/>
              <a:t>other</a:t>
            </a:r>
            <a:r>
              <a:rPr lang="it-IT" altLang="it-IT" sz="1800" dirty="0"/>
              <a:t> </a:t>
            </a:r>
            <a:r>
              <a:rPr lang="it-IT" altLang="it-IT" sz="1800" dirty="0" err="1"/>
              <a:t>methodologies</a:t>
            </a:r>
            <a:endParaRPr lang="it-IT" altLang="it-IT" sz="1800" dirty="0"/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 err="1"/>
              <a:t>It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is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crucial</a:t>
            </a:r>
            <a:r>
              <a:rPr lang="it-IT" altLang="it-IT" sz="1800" dirty="0"/>
              <a:t> to </a:t>
            </a:r>
            <a:r>
              <a:rPr lang="it-IT" altLang="it-IT" sz="1800" dirty="0" err="1"/>
              <a:t>consider</a:t>
            </a:r>
            <a:r>
              <a:rPr lang="it-IT" altLang="it-IT" sz="1800" dirty="0"/>
              <a:t> the </a:t>
            </a:r>
            <a:r>
              <a:rPr lang="it-IT" altLang="it-IT" sz="1800" b="1" dirty="0"/>
              <a:t>trade-off</a:t>
            </a:r>
            <a:r>
              <a:rPr lang="it-IT" altLang="it-IT" sz="1800" dirty="0"/>
              <a:t> </a:t>
            </a:r>
            <a:r>
              <a:rPr lang="it-IT" altLang="it-IT" sz="1800" dirty="0" err="1"/>
              <a:t>between</a:t>
            </a:r>
            <a:r>
              <a:rPr lang="it-IT" altLang="it-IT" sz="1800" dirty="0"/>
              <a:t> </a:t>
            </a:r>
            <a:r>
              <a:rPr lang="it-IT" altLang="it-IT" sz="1800" dirty="0" err="1"/>
              <a:t>quality</a:t>
            </a:r>
            <a:r>
              <a:rPr lang="it-IT" altLang="it-IT" sz="1800" dirty="0"/>
              <a:t> and </a:t>
            </a:r>
            <a:r>
              <a:rPr lang="it-IT" altLang="it-IT" sz="1800" dirty="0" err="1"/>
              <a:t>inference</a:t>
            </a:r>
            <a:r>
              <a:rPr lang="it-IT" altLang="it-IT" sz="1800" dirty="0"/>
              <a:t> time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DA53EC0-ABDF-69AB-BFFE-C5899CA2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38" y="3933056"/>
            <a:ext cx="7924161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/>
              <a:t>Create an </a:t>
            </a:r>
            <a:r>
              <a:rPr lang="it-IT" altLang="it-IT" sz="1800" b="1" dirty="0" err="1"/>
              <a:t>automated</a:t>
            </a:r>
            <a:r>
              <a:rPr lang="it-IT" altLang="it-IT" sz="1800" b="1" dirty="0"/>
              <a:t> </a:t>
            </a:r>
            <a:r>
              <a:rPr lang="it-IT" altLang="it-IT" sz="1800" b="1" dirty="0" err="1"/>
              <a:t>communication</a:t>
            </a:r>
            <a:r>
              <a:rPr lang="it-IT" altLang="it-IT" sz="1800" b="1" dirty="0"/>
              <a:t> system </a:t>
            </a:r>
            <a:r>
              <a:rPr lang="it-IT" altLang="it-IT" sz="1800" dirty="0" err="1"/>
              <a:t>which</a:t>
            </a:r>
            <a:r>
              <a:rPr lang="it-IT" altLang="it-IT" sz="1800" dirty="0"/>
              <a:t> </a:t>
            </a:r>
            <a:r>
              <a:rPr lang="it-IT" altLang="it-IT" sz="1800" dirty="0" err="1"/>
              <a:t>performs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denoising</a:t>
            </a:r>
            <a:r>
              <a:rPr lang="it-IT" altLang="it-IT" sz="1800" dirty="0"/>
              <a:t> and </a:t>
            </a:r>
            <a:r>
              <a:rPr lang="it-IT" altLang="it-IT" sz="1800" dirty="0" err="1"/>
              <a:t>intelligently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identifies</a:t>
            </a:r>
            <a:r>
              <a:rPr lang="it-IT" altLang="it-IT" sz="1800" dirty="0"/>
              <a:t> and </a:t>
            </a:r>
            <a:r>
              <a:rPr lang="it-IT" altLang="it-IT" sz="1800" dirty="0" err="1"/>
              <a:t>inpaints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problematic</a:t>
            </a:r>
            <a:r>
              <a:rPr lang="it-IT" altLang="it-IT" sz="1800" dirty="0"/>
              <a:t> </a:t>
            </a:r>
            <a:r>
              <a:rPr lang="it-IT" altLang="it-IT" sz="1800" dirty="0" err="1"/>
              <a:t>segments</a:t>
            </a:r>
            <a:endParaRPr lang="it-IT" altLang="it-IT" sz="1800" dirty="0"/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it-IT" altLang="it-IT" sz="1800" b="1" dirty="0" err="1"/>
              <a:t>Remove</a:t>
            </a:r>
            <a:r>
              <a:rPr lang="it-IT" altLang="it-IT" sz="1800" b="1" dirty="0"/>
              <a:t> </a:t>
            </a:r>
            <a:r>
              <a:rPr lang="it-IT" altLang="it-IT" sz="1800" b="1" dirty="0" err="1"/>
              <a:t>conditioning</a:t>
            </a:r>
            <a:r>
              <a:rPr lang="it-IT" altLang="it-IT" sz="1800" b="1" dirty="0"/>
              <a:t> </a:t>
            </a:r>
            <a:r>
              <a:rPr lang="it-IT" altLang="it-IT" sz="1800" dirty="0"/>
              <a:t>from text and </a:t>
            </a:r>
            <a:r>
              <a:rPr lang="it-IT" altLang="it-IT" sz="1800" dirty="0" err="1"/>
              <a:t>perform</a:t>
            </a:r>
            <a:r>
              <a:rPr lang="it-IT" altLang="it-IT" sz="1800" dirty="0"/>
              <a:t> </a:t>
            </a:r>
            <a:r>
              <a:rPr lang="it-IT" altLang="it-IT" sz="1800" dirty="0" err="1"/>
              <a:t>inpainting</a:t>
            </a:r>
            <a:r>
              <a:rPr lang="it-IT" altLang="it-IT" sz="1800" dirty="0"/>
              <a:t> </a:t>
            </a:r>
            <a:r>
              <a:rPr lang="it-IT" altLang="it-IT" sz="1800" dirty="0" err="1"/>
              <a:t>based</a:t>
            </a:r>
            <a:r>
              <a:rPr lang="it-IT" altLang="it-IT" sz="1800" dirty="0"/>
              <a:t> </a:t>
            </a:r>
            <a:r>
              <a:rPr lang="it-IT" altLang="it-IT" sz="1800" dirty="0" err="1"/>
              <a:t>only</a:t>
            </a:r>
            <a:r>
              <a:rPr lang="it-IT" altLang="it-IT" sz="1800" dirty="0"/>
              <a:t> on the </a:t>
            </a:r>
            <a:r>
              <a:rPr lang="it-IT" altLang="it-IT" sz="1800" dirty="0" err="1"/>
              <a:t>known</a:t>
            </a:r>
            <a:r>
              <a:rPr lang="it-IT" altLang="it-IT" sz="1800" dirty="0"/>
              <a:t> </a:t>
            </a:r>
            <a:r>
              <a:rPr lang="it-IT" altLang="it-IT" sz="1800" dirty="0" err="1"/>
              <a:t>portion</a:t>
            </a:r>
            <a:r>
              <a:rPr lang="it-IT" altLang="it-IT" sz="1800" dirty="0"/>
              <a:t> of audio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DEBAC4-C359-B690-3619-6E0414746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167750"/>
            <a:ext cx="74168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dirty="0"/>
              <a:t>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108369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62"/>
    </mc:Choice>
    <mc:Fallback>
      <p:transition spd="slow" advTm="589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16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References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A697C3-5245-F40D-0BD8-538D6E3CFB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5516" y="828522"/>
            <a:ext cx="8712968" cy="5200956"/>
          </a:xfrm>
        </p:spPr>
        <p:txBody>
          <a:bodyPr/>
          <a:lstStyle/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Jonathan Ho, </a:t>
            </a:r>
            <a:r>
              <a:rPr lang="it-IT" altLang="it-IT" sz="1400" dirty="0" err="1"/>
              <a:t>Ajay</a:t>
            </a:r>
            <a:r>
              <a:rPr lang="it-IT" altLang="it-IT" sz="1400" dirty="0"/>
              <a:t> Jain, and Pieter </a:t>
            </a:r>
            <a:r>
              <a:rPr lang="it-IT" altLang="it-IT" sz="1400" dirty="0" err="1"/>
              <a:t>Abbeel</a:t>
            </a:r>
            <a:r>
              <a:rPr lang="it-IT" altLang="it-IT" sz="1400" dirty="0"/>
              <a:t>.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Probabilistic</a:t>
            </a:r>
            <a:r>
              <a:rPr lang="it-IT" altLang="it-IT" sz="1400" dirty="0"/>
              <a:t> Models. 2020.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2006.11239 [</a:t>
            </a:r>
            <a:r>
              <a:rPr lang="it-IT" altLang="it-IT" sz="1400" dirty="0" err="1"/>
              <a:t>cs.LG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Haohe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Liu</a:t>
            </a:r>
            <a:r>
              <a:rPr lang="it-IT" altLang="it-IT" sz="1400" dirty="0"/>
              <a:t> et al. </a:t>
            </a:r>
            <a:r>
              <a:rPr lang="it-IT" altLang="it-IT" sz="1400" dirty="0" err="1"/>
              <a:t>AudioLDM</a:t>
            </a:r>
            <a:r>
              <a:rPr lang="it-IT" altLang="it-IT" sz="1400" dirty="0"/>
              <a:t>: Text-to-Audio Generation with </a:t>
            </a:r>
            <a:r>
              <a:rPr lang="it-IT" altLang="it-IT" sz="1400" dirty="0" err="1"/>
              <a:t>Latent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Models. 2023.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2301.12503 [</a:t>
            </a:r>
            <a:r>
              <a:rPr lang="it-IT" altLang="it-IT" sz="1400" dirty="0" err="1"/>
              <a:t>cs.SD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Deepanway</a:t>
            </a:r>
            <a:r>
              <a:rPr lang="it-IT" altLang="it-IT" sz="1400" dirty="0"/>
              <a:t> </a:t>
            </a:r>
            <a:r>
              <a:rPr lang="it-IT" altLang="it-IT" sz="1400" dirty="0" err="1"/>
              <a:t>Ghosal</a:t>
            </a:r>
            <a:r>
              <a:rPr lang="it-IT" altLang="it-IT" sz="1400" dirty="0"/>
              <a:t> et al. Text-to-Audio Generation </a:t>
            </a:r>
            <a:r>
              <a:rPr lang="it-IT" altLang="it-IT" sz="1400" dirty="0" err="1"/>
              <a:t>using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Instruction-Tuned</a:t>
            </a:r>
            <a:r>
              <a:rPr lang="it-IT" altLang="it-IT" sz="1400" dirty="0"/>
              <a:t> LLM and </a:t>
            </a:r>
            <a:r>
              <a:rPr lang="it-IT" altLang="it-IT" sz="1400" dirty="0" err="1"/>
              <a:t>Latent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Model. 2023.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2304.13731 [</a:t>
            </a:r>
            <a:r>
              <a:rPr lang="it-IT" altLang="it-IT" sz="1400" dirty="0" err="1"/>
              <a:t>eess.AS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Yinhuai</a:t>
            </a:r>
            <a:r>
              <a:rPr lang="it-IT" altLang="it-IT" sz="1400" dirty="0"/>
              <a:t> </a:t>
            </a:r>
            <a:r>
              <a:rPr lang="it-IT" altLang="it-IT" sz="1400" dirty="0" err="1"/>
              <a:t>Wang</a:t>
            </a:r>
            <a:r>
              <a:rPr lang="it-IT" altLang="it-IT" sz="1400" dirty="0"/>
              <a:t>, </a:t>
            </a:r>
            <a:r>
              <a:rPr lang="it-IT" altLang="it-IT" sz="1400" dirty="0" err="1"/>
              <a:t>Jiwen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Yu</a:t>
            </a:r>
            <a:r>
              <a:rPr lang="it-IT" altLang="it-IT" sz="1400" dirty="0"/>
              <a:t>, and </a:t>
            </a:r>
            <a:r>
              <a:rPr lang="it-IT" altLang="it-IT" sz="1400" dirty="0" err="1"/>
              <a:t>Jian</a:t>
            </a:r>
            <a:r>
              <a:rPr lang="it-IT" altLang="it-IT" sz="1400" dirty="0"/>
              <a:t> Zhang. Zero-Shot Image </a:t>
            </a:r>
            <a:r>
              <a:rPr lang="it-IT" altLang="it-IT" sz="1400" dirty="0" err="1"/>
              <a:t>Restoration</a:t>
            </a:r>
            <a:r>
              <a:rPr lang="it-IT" altLang="it-IT" sz="1400" dirty="0"/>
              <a:t> Using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Null</a:t>
            </a:r>
            <a:r>
              <a:rPr lang="it-IT" altLang="it-IT" sz="1400" dirty="0"/>
              <a:t>-Space Model. 2022.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2212.00490 [</a:t>
            </a:r>
            <a:r>
              <a:rPr lang="it-IT" altLang="it-IT" sz="1400" dirty="0" err="1"/>
              <a:t>cs.CV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Andreas </a:t>
            </a:r>
            <a:r>
              <a:rPr lang="it-IT" altLang="it-IT" sz="1400" dirty="0" err="1"/>
              <a:t>Lugmayr</a:t>
            </a:r>
            <a:r>
              <a:rPr lang="it-IT" altLang="it-IT" sz="1400" dirty="0"/>
              <a:t> et al. </a:t>
            </a:r>
            <a:r>
              <a:rPr lang="it-IT" altLang="it-IT" sz="1400" dirty="0" err="1"/>
              <a:t>RePaint</a:t>
            </a:r>
            <a:r>
              <a:rPr lang="it-IT" altLang="it-IT" sz="1400" dirty="0"/>
              <a:t>: </a:t>
            </a:r>
            <a:r>
              <a:rPr lang="it-IT" altLang="it-IT" sz="1400" dirty="0" err="1"/>
              <a:t>Inpainting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using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Probabilistic</a:t>
            </a:r>
            <a:r>
              <a:rPr lang="it-IT" altLang="it-IT" sz="1400" dirty="0"/>
              <a:t> Models. 2022.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2201.09865 [</a:t>
            </a:r>
            <a:r>
              <a:rPr lang="it-IT" altLang="it-IT" sz="1400" dirty="0" err="1"/>
              <a:t>cs.CV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Chris </a:t>
            </a:r>
            <a:r>
              <a:rPr lang="it-IT" altLang="it-IT" sz="1400" dirty="0" err="1"/>
              <a:t>Dongjoo</a:t>
            </a:r>
            <a:r>
              <a:rPr lang="it-IT" altLang="it-IT" sz="1400" dirty="0"/>
              <a:t> Kim et al. “</a:t>
            </a:r>
            <a:r>
              <a:rPr lang="it-IT" altLang="it-IT" sz="1400" dirty="0" err="1"/>
              <a:t>AudioCaps</a:t>
            </a:r>
            <a:r>
              <a:rPr lang="it-IT" altLang="it-IT" sz="1400" dirty="0"/>
              <a:t>: </a:t>
            </a:r>
            <a:r>
              <a:rPr lang="it-IT" altLang="it-IT" sz="1400" dirty="0" err="1"/>
              <a:t>Generating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Captions</a:t>
            </a:r>
            <a:r>
              <a:rPr lang="it-IT" altLang="it-IT" sz="1400" dirty="0"/>
              <a:t> for </a:t>
            </a:r>
            <a:r>
              <a:rPr lang="it-IT" altLang="it-IT" sz="1400" dirty="0" err="1"/>
              <a:t>Audios</a:t>
            </a:r>
            <a:r>
              <a:rPr lang="it-IT" altLang="it-IT" sz="1400" dirty="0"/>
              <a:t> in The Wild”. In: </a:t>
            </a:r>
            <a:r>
              <a:rPr lang="it-IT" altLang="it-IT" sz="1400" dirty="0" err="1"/>
              <a:t>Proceedings</a:t>
            </a:r>
            <a:r>
              <a:rPr lang="it-IT" altLang="it-IT" sz="1400" dirty="0"/>
              <a:t> of the 2019 Conference of the North American </a:t>
            </a:r>
            <a:r>
              <a:rPr lang="it-IT" altLang="it-IT" sz="1400" dirty="0" err="1"/>
              <a:t>Chapter</a:t>
            </a:r>
            <a:r>
              <a:rPr lang="it-IT" altLang="it-IT" sz="1400" dirty="0"/>
              <a:t> of he Association for </a:t>
            </a:r>
            <a:r>
              <a:rPr lang="it-IT" altLang="it-IT" sz="1400" dirty="0" err="1"/>
              <a:t>Computational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Linguistics</a:t>
            </a:r>
            <a:r>
              <a:rPr lang="it-IT" altLang="it-IT" sz="1400" dirty="0"/>
              <a:t>: Human Language Technologies, Volume 1 (Long and Short Papers). Minneapolis, Minnesota: Association for </a:t>
            </a:r>
            <a:r>
              <a:rPr lang="it-IT" altLang="it-IT" sz="1400" dirty="0" err="1"/>
              <a:t>Computational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Linguistics</a:t>
            </a:r>
            <a:r>
              <a:rPr lang="it-IT" altLang="it-IT" sz="1400" dirty="0"/>
              <a:t>, June 2019, pp. 119–132. </a:t>
            </a:r>
            <a:r>
              <a:rPr lang="it-IT" altLang="it-IT" sz="1400" dirty="0" err="1"/>
              <a:t>doi</a:t>
            </a:r>
            <a:r>
              <a:rPr lang="it-IT" altLang="it-IT" sz="1400" dirty="0"/>
              <a:t>: 10.18653/v1/N191011. </a:t>
            </a:r>
            <a:r>
              <a:rPr lang="it-IT" altLang="it-IT" sz="1400" dirty="0" err="1"/>
              <a:t>url</a:t>
            </a:r>
            <a:r>
              <a:rPr lang="it-IT" altLang="it-IT" sz="1400" dirty="0"/>
              <a:t>: https://aclanthology.org/N19-1011.</a:t>
            </a:r>
          </a:p>
        </p:txBody>
      </p:sp>
    </p:spTree>
    <p:extLst>
      <p:ext uri="{BB962C8B-B14F-4D97-AF65-F5344CB8AC3E}">
        <p14:creationId xmlns:p14="http://schemas.microsoft.com/office/powerpoint/2010/main" val="245445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  <a:endParaRPr lang="it-IT" altLang="it-IT" dirty="0"/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for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B5A4C3EE-BD9F-6148-8373-234C61D67376}" type="slidenum">
              <a:rPr lang="it-IT" altLang="it-IT"/>
              <a:pPr/>
              <a:t>2</a:t>
            </a:fld>
            <a:endParaRPr lang="it-IT" altLang="it-IT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for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691680" y="1180170"/>
            <a:ext cx="5112568" cy="4497660"/>
          </a:xfrm>
        </p:spPr>
        <p:txBody>
          <a:bodyPr/>
          <a:lstStyle/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it-IT" altLang="it-IT" sz="1600" b="1" dirty="0"/>
              <a:t>Background</a:t>
            </a:r>
            <a:r>
              <a:rPr lang="it-IT" altLang="it-IT" sz="1600" dirty="0"/>
              <a:t> 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 err="1"/>
              <a:t>Diffusion</a:t>
            </a:r>
            <a:r>
              <a:rPr lang="it-IT" altLang="it-IT" sz="1400" dirty="0"/>
              <a:t> models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 err="1"/>
              <a:t>Spectrograms</a:t>
            </a:r>
            <a:endParaRPr lang="it-IT" altLang="it-IT" sz="1400" dirty="0"/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/>
              <a:t>Audio generation and </a:t>
            </a:r>
            <a:r>
              <a:rPr lang="it-IT" altLang="it-IT" sz="1400" dirty="0" err="1"/>
              <a:t>inpainting</a:t>
            </a:r>
            <a:endParaRPr lang="it-IT" altLang="it-IT" sz="1400" dirty="0"/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it-IT" altLang="it-IT" sz="1600" b="1" dirty="0"/>
              <a:t>State-of-the-Art for audio generation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 err="1"/>
              <a:t>AudioLDM</a:t>
            </a:r>
            <a:endParaRPr lang="it-IT" altLang="it-IT" sz="1400" dirty="0"/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/>
              <a:t>TANGO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it-IT" altLang="it-IT" sz="1600" b="1" dirty="0" err="1"/>
              <a:t>Selected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approaches</a:t>
            </a:r>
            <a:r>
              <a:rPr lang="it-IT" altLang="it-IT" sz="1600" b="1" dirty="0"/>
              <a:t> for </a:t>
            </a:r>
            <a:r>
              <a:rPr lang="it-IT" altLang="it-IT" sz="1600" b="1" dirty="0" err="1"/>
              <a:t>inpainting</a:t>
            </a:r>
            <a:endParaRPr lang="it-IT" altLang="it-IT" sz="1600" b="1" dirty="0"/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/>
              <a:t>DDNM and DDNM</a:t>
            </a:r>
            <a:r>
              <a:rPr lang="it-IT" altLang="it-IT" sz="1400" baseline="30000" dirty="0"/>
              <a:t>+</a:t>
            </a:r>
          </a:p>
          <a:p>
            <a:pPr lvl="1">
              <a:lnSpc>
                <a:spcPct val="140000"/>
              </a:lnSpc>
              <a:buFont typeface="+mj-lt"/>
              <a:buAutoNum type="arabicPeriod"/>
            </a:pPr>
            <a:r>
              <a:rPr lang="it-IT" altLang="it-IT" sz="1400" dirty="0" err="1"/>
              <a:t>RePaint</a:t>
            </a:r>
            <a:r>
              <a:rPr lang="it-IT" altLang="it-IT" sz="1400" dirty="0"/>
              <a:t> and </a:t>
            </a:r>
            <a:r>
              <a:rPr lang="it-IT" altLang="it-IT" sz="1400" dirty="0" err="1"/>
              <a:t>RePaint</a:t>
            </a:r>
            <a:r>
              <a:rPr lang="it-IT" altLang="it-IT" sz="1400" baseline="30000" dirty="0"/>
              <a:t>+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it-IT" altLang="it-IT" sz="1600" b="1" dirty="0" err="1"/>
              <a:t>Results</a:t>
            </a:r>
            <a:r>
              <a:rPr lang="it-IT" altLang="it-IT" sz="1600" b="1" dirty="0"/>
              <a:t> and Evaluation</a:t>
            </a:r>
          </a:p>
          <a:p>
            <a:pPr>
              <a:lnSpc>
                <a:spcPct val="140000"/>
              </a:lnSpc>
              <a:buFont typeface="+mj-lt"/>
              <a:buAutoNum type="arabicPeriod"/>
            </a:pPr>
            <a:r>
              <a:rPr lang="it-IT" altLang="it-IT" sz="1600" b="1" dirty="0"/>
              <a:t>Audio </a:t>
            </a:r>
            <a:r>
              <a:rPr lang="it-IT" altLang="it-IT" sz="1600" b="1" dirty="0" err="1"/>
              <a:t>inpainting</a:t>
            </a:r>
            <a:r>
              <a:rPr lang="it-IT" altLang="it-IT" sz="1600" b="1" dirty="0"/>
              <a:t> in </a:t>
            </a:r>
            <a:r>
              <a:rPr lang="it-IT" altLang="it-IT" sz="1600" b="1" dirty="0" err="1"/>
              <a:t>communication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scenarios</a:t>
            </a:r>
            <a:endParaRPr lang="it-IT" altLang="it-IT" sz="1600" b="1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26"/>
    </mc:Choice>
    <mc:Fallback>
      <p:transition spd="slow" advTm="193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Diffusion</a:t>
            </a:r>
            <a:r>
              <a:rPr lang="it-IT" altLang="it-IT" dirty="0"/>
              <a:t> models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4059932"/>
            <a:ext cx="4195720" cy="1063452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it-IT" altLang="it-IT" sz="1600" b="1" dirty="0" err="1"/>
              <a:t>Forward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process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a </a:t>
            </a:r>
            <a:r>
              <a:rPr lang="it-IT" altLang="it-IT" sz="1600" dirty="0" err="1"/>
              <a:t>variance</a:t>
            </a:r>
            <a:r>
              <a:rPr lang="it-IT" altLang="it-IT" sz="1600" dirty="0"/>
              <a:t> schedule, small </a:t>
            </a:r>
            <a:r>
              <a:rPr lang="it-IT" altLang="it-IT" sz="1600" dirty="0" err="1"/>
              <a:t>amount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Gaussian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added</a:t>
            </a:r>
            <a:r>
              <a:rPr lang="it-IT" altLang="it-IT" sz="1600" dirty="0"/>
              <a:t> to the sample for </a:t>
            </a:r>
            <a:r>
              <a:rPr lang="it-IT" altLang="it-IT" sz="1600" i="1" dirty="0"/>
              <a:t>T</a:t>
            </a:r>
            <a:r>
              <a:rPr lang="it-IT" altLang="it-IT" sz="1600" dirty="0"/>
              <a:t> steps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8" name="Segnaposto contenuto 7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4E314519-14B3-3D16-4007-085A943E57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738642" y="2430850"/>
            <a:ext cx="7666716" cy="124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E6091BE-74AA-9DCF-5A09-BAC5C352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1" y="5227070"/>
            <a:ext cx="3719984" cy="4086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B8096A6-93A8-A64D-686C-53A15D53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51" y="5199093"/>
            <a:ext cx="4046345" cy="40544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B6BC1CC-D612-8613-2A4F-A381CC1B2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988" y="1250089"/>
            <a:ext cx="6523808" cy="85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40000"/>
              </a:lnSpc>
              <a:buFontTx/>
              <a:buNone/>
            </a:pPr>
            <a:r>
              <a:rPr lang="it-IT" altLang="it-IT" sz="1600" dirty="0" err="1"/>
              <a:t>Iteratively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transform</a:t>
            </a:r>
            <a:r>
              <a:rPr lang="it-IT" altLang="it-IT" sz="1600" dirty="0"/>
              <a:t> an </a:t>
            </a:r>
            <a:r>
              <a:rPr lang="it-IT" altLang="it-IT" sz="1600" dirty="0" err="1"/>
              <a:t>initial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distribution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target </a:t>
            </a:r>
            <a:r>
              <a:rPr lang="it-IT" altLang="it-IT" sz="1600" dirty="0" err="1"/>
              <a:t>distribution</a:t>
            </a:r>
            <a:endParaRPr lang="it-IT" altLang="it-IT" sz="1600" dirty="0"/>
          </a:p>
          <a:p>
            <a:pPr marL="0" indent="0" eaLnBrk="1" hangingPunct="1">
              <a:lnSpc>
                <a:spcPct val="200000"/>
              </a:lnSpc>
              <a:buFontTx/>
              <a:buNone/>
            </a:pPr>
            <a:r>
              <a:rPr lang="it-IT" altLang="it-IT" sz="1600" dirty="0"/>
              <a:t>Generate high-</a:t>
            </a:r>
            <a:r>
              <a:rPr lang="it-IT" altLang="it-IT" sz="1600" dirty="0" err="1"/>
              <a:t>quality</a:t>
            </a:r>
            <a:r>
              <a:rPr lang="it-IT" altLang="it-IT" sz="1600" dirty="0"/>
              <a:t> samples and </a:t>
            </a:r>
            <a:r>
              <a:rPr lang="it-IT" altLang="it-IT" sz="1600" dirty="0" err="1"/>
              <a:t>perform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inpainting</a:t>
            </a:r>
            <a:endParaRPr lang="it-IT" altLang="it-IT" sz="16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A9C6EAC-00ED-7486-3F56-4A49F2CCA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8279"/>
            <a:ext cx="1700480" cy="43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lnSpc>
                <a:spcPct val="140000"/>
              </a:lnSpc>
              <a:buFontTx/>
              <a:buNone/>
            </a:pPr>
            <a:r>
              <a:rPr lang="it-IT" altLang="it-IT" sz="1600" b="1" dirty="0" err="1"/>
              <a:t>Main</a:t>
            </a:r>
            <a:r>
              <a:rPr lang="it-IT" altLang="it-IT" sz="1600" b="1" dirty="0"/>
              <a:t> concepts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56A925E-0713-7D11-152C-B12CDEF6C6B7}"/>
              </a:ext>
            </a:extLst>
          </p:cNvPr>
          <p:cNvCxnSpPr>
            <a:stCxn id="16" idx="3"/>
          </p:cNvCxnSpPr>
          <p:nvPr/>
        </p:nvCxnSpPr>
        <p:spPr bwMode="auto">
          <a:xfrm flipV="1">
            <a:off x="1879992" y="1488279"/>
            <a:ext cx="449879" cy="218567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A717310-AE19-3D5E-9B32-C0A581E633C9}"/>
              </a:ext>
            </a:extLst>
          </p:cNvPr>
          <p:cNvCxnSpPr>
            <a:cxnSpLocks/>
          </p:cNvCxnSpPr>
          <p:nvPr/>
        </p:nvCxnSpPr>
        <p:spPr bwMode="auto">
          <a:xfrm>
            <a:off x="1879992" y="1748193"/>
            <a:ext cx="449879" cy="240844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19B487ED-1674-D0A5-FBCE-3650AD34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452" y="4035334"/>
            <a:ext cx="4046345" cy="10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Reverse </a:t>
            </a:r>
            <a:r>
              <a:rPr lang="it-IT" altLang="it-IT" sz="1600" b="1" dirty="0" err="1"/>
              <a:t>process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added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each</a:t>
            </a:r>
            <a:r>
              <a:rPr lang="it-IT" altLang="it-IT" sz="1600" dirty="0"/>
              <a:t> step of the </a:t>
            </a:r>
            <a:r>
              <a:rPr lang="it-IT" altLang="it-IT" sz="1600" dirty="0" err="1"/>
              <a:t>forward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predicted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removed</a:t>
            </a:r>
            <a:r>
              <a:rPr lang="it-IT" altLang="it-IT" sz="1600" dirty="0"/>
              <a:t> from the sample</a:t>
            </a:r>
          </a:p>
        </p:txBody>
      </p:sp>
    </p:spTree>
    <p:extLst>
      <p:ext uri="{BB962C8B-B14F-4D97-AF65-F5344CB8AC3E}">
        <p14:creationId xmlns:p14="http://schemas.microsoft.com/office/powerpoint/2010/main" val="5393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88"/>
    </mc:Choice>
    <mc:Fallback>
      <p:transition spd="slow" advTm="423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4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Spectrograms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71620" y="996497"/>
            <a:ext cx="6200760" cy="791171"/>
          </a:xfrm>
        </p:spPr>
        <p:txBody>
          <a:bodyPr/>
          <a:lstStyle/>
          <a:p>
            <a:pPr marL="0" indent="0" algn="ctr">
              <a:lnSpc>
                <a:spcPct val="140000"/>
              </a:lnSpc>
              <a:buNone/>
            </a:pPr>
            <a:r>
              <a:rPr lang="it-IT" altLang="it-IT" sz="1600" dirty="0"/>
              <a:t>A </a:t>
            </a:r>
            <a:r>
              <a:rPr lang="it-IT" altLang="it-IT" sz="1600" b="1" dirty="0" err="1"/>
              <a:t>spectrogram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a visual </a:t>
            </a:r>
            <a:r>
              <a:rPr lang="it-IT" altLang="it-IT" sz="1600" dirty="0" err="1"/>
              <a:t>representation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that</a:t>
            </a:r>
            <a:r>
              <a:rPr lang="it-IT" altLang="it-IT" sz="1600" dirty="0"/>
              <a:t> displays the frequency </a:t>
            </a:r>
            <a:r>
              <a:rPr lang="it-IT" altLang="it-IT" sz="1600" dirty="0" err="1"/>
              <a:t>content</a:t>
            </a:r>
            <a:r>
              <a:rPr lang="it-IT" altLang="it-IT" sz="1600" dirty="0"/>
              <a:t> of an audio </a:t>
            </a:r>
            <a:r>
              <a:rPr lang="it-IT" altLang="it-IT" sz="1600" dirty="0" err="1"/>
              <a:t>signal</a:t>
            </a:r>
            <a:r>
              <a:rPr lang="it-IT" altLang="it-IT" sz="1600" dirty="0"/>
              <a:t> over time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792342-E3CD-4502-1032-241DB65A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36" r="54095"/>
          <a:stretch/>
        </p:blipFill>
        <p:spPr>
          <a:xfrm>
            <a:off x="880486" y="2600117"/>
            <a:ext cx="2846486" cy="19810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45BE4F-A623-09BE-FE18-E9FB835556FA}"/>
              </a:ext>
            </a:extLst>
          </p:cNvPr>
          <p:cNvSpPr txBox="1"/>
          <p:nvPr/>
        </p:nvSpPr>
        <p:spPr>
          <a:xfrm>
            <a:off x="686572" y="5055081"/>
            <a:ext cx="3234314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Sparsity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→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Computationally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demanding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Risk of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overfitting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4D393D-2124-9269-F8CE-915A56CF81B0}"/>
              </a:ext>
            </a:extLst>
          </p:cNvPr>
          <p:cNvSpPr txBox="1"/>
          <p:nvPr/>
        </p:nvSpPr>
        <p:spPr>
          <a:xfrm>
            <a:off x="5006605" y="5046275"/>
            <a:ext cx="3813863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>
                <a:solidFill>
                  <a:srgbClr val="000000"/>
                </a:solidFill>
                <a:latin typeface="+mn-lt"/>
              </a:rPr>
              <a:t>Dense </a:t>
            </a: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representation</a:t>
            </a:r>
            <a:r>
              <a:rPr lang="it-IT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→ Capture long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term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dependencies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Efficient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training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9FAC13-F113-FA47-1877-288AA98218AD}"/>
              </a:ext>
            </a:extLst>
          </p:cNvPr>
          <p:cNvSpPr txBox="1"/>
          <p:nvPr/>
        </p:nvSpPr>
        <p:spPr>
          <a:xfrm>
            <a:off x="725277" y="1984713"/>
            <a:ext cx="3234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Vector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1 x 160000 (10 seconds)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133F48-BA2A-3D23-F270-AA0357C7E74B}"/>
              </a:ext>
            </a:extLst>
          </p:cNvPr>
          <p:cNvSpPr txBox="1"/>
          <p:nvPr/>
        </p:nvSpPr>
        <p:spPr>
          <a:xfrm>
            <a:off x="5184410" y="1988026"/>
            <a:ext cx="3234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0000"/>
                </a:solidFill>
                <a:latin typeface="+mn-lt"/>
              </a:rPr>
              <a:t>Matrix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1024 x 64 (10 seconds)</a:t>
            </a:r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BC42A13D-3A9F-CA79-4AED-D15CF18FC338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988026"/>
            <a:ext cx="0" cy="392213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E7CE8A6B-3CA2-8DD2-8867-3B12C642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47"/>
          <a:stretch/>
        </p:blipFill>
        <p:spPr>
          <a:xfrm>
            <a:off x="5381235" y="2417151"/>
            <a:ext cx="2840665" cy="25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1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28"/>
    </mc:Choice>
    <mc:Fallback>
      <p:transition spd="slow" advTm="5662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5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Audio generation and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99793" y="1737455"/>
            <a:ext cx="5921240" cy="683433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it-IT" altLang="it-IT" sz="1600" dirty="0"/>
              <a:t>Generate audio samples with </a:t>
            </a:r>
            <a:r>
              <a:rPr lang="it-IT" altLang="it-IT" sz="1600" dirty="0" err="1"/>
              <a:t>similar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characteristics</a:t>
            </a:r>
            <a:r>
              <a:rPr lang="it-IT" altLang="it-IT" sz="1600" dirty="0"/>
              <a:t> to the training data, </a:t>
            </a:r>
            <a:r>
              <a:rPr lang="it-IT" altLang="it-IT" sz="1600" dirty="0" err="1"/>
              <a:t>also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showcasing</a:t>
            </a:r>
            <a:r>
              <a:rPr lang="it-IT" altLang="it-IT" sz="1600" dirty="0"/>
              <a:t> innovative </a:t>
            </a:r>
            <a:r>
              <a:rPr lang="it-IT" altLang="it-IT" sz="1600" dirty="0" err="1"/>
              <a:t>attributes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13F4ED-E375-3AFD-5F84-04A7930BC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40" y="1321191"/>
            <a:ext cx="1511969" cy="59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sz="1600" b="1" dirty="0"/>
              <a:t>Audio Generation</a:t>
            </a:r>
            <a:endParaRPr lang="it-IT" altLang="it-IT" sz="1600" b="1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87CD9C2-6A2A-84DB-1B9F-2C30495461B6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785" y="1318156"/>
            <a:ext cx="503188" cy="305501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14209BF-FB16-9796-BD64-1766731B9892}"/>
              </a:ext>
            </a:extLst>
          </p:cNvPr>
          <p:cNvCxnSpPr>
            <a:cxnSpLocks/>
          </p:cNvCxnSpPr>
          <p:nvPr/>
        </p:nvCxnSpPr>
        <p:spPr bwMode="auto">
          <a:xfrm>
            <a:off x="2093785" y="1679219"/>
            <a:ext cx="503188" cy="29014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19F47C12-7DC8-C925-3572-E40CAFDC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792" y="980728"/>
            <a:ext cx="5549088" cy="73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sz="1600" dirty="0"/>
              <a:t>Produce audio from </a:t>
            </a:r>
            <a:r>
              <a:rPr lang="it-IT" sz="1600" dirty="0" err="1"/>
              <a:t>textual</a:t>
            </a:r>
            <a:r>
              <a:rPr lang="it-IT" sz="1600" dirty="0"/>
              <a:t> </a:t>
            </a:r>
            <a:r>
              <a:rPr lang="it-IT" sz="1600" dirty="0" err="1"/>
              <a:t>descriptions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indistinguishable</a:t>
            </a:r>
            <a:r>
              <a:rPr lang="it-IT" sz="1600" dirty="0"/>
              <a:t> from human-</a:t>
            </a:r>
            <a:r>
              <a:rPr lang="it-IT" sz="1600" dirty="0" err="1"/>
              <a:t>created</a:t>
            </a:r>
            <a:r>
              <a:rPr lang="it-IT" sz="1600" dirty="0"/>
              <a:t> or </a:t>
            </a:r>
            <a:r>
              <a:rPr lang="it-IT" sz="1600" dirty="0" err="1"/>
              <a:t>real</a:t>
            </a:r>
            <a:r>
              <a:rPr lang="it-IT" sz="1600" dirty="0"/>
              <a:t>-world audio</a:t>
            </a:r>
            <a:endParaRPr lang="it-IT" altLang="it-IT" sz="16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9669EE-12EC-8C96-0E1C-38574A1E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8" y="3626210"/>
            <a:ext cx="7772400" cy="225106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8CE9F21-DDAE-A0BE-DE2C-5804CDE08933}"/>
              </a:ext>
            </a:extLst>
          </p:cNvPr>
          <p:cNvSpPr txBox="1"/>
          <p:nvPr/>
        </p:nvSpPr>
        <p:spPr>
          <a:xfrm>
            <a:off x="2699793" y="2636912"/>
            <a:ext cx="5549087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it-IT" sz="1600" dirty="0" err="1">
                <a:solidFill>
                  <a:srgbClr val="000000"/>
                </a:solidFill>
                <a:latin typeface="+mn-lt"/>
              </a:rPr>
              <a:t>Reconstruct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missing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or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corrupted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portions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of audio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signals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restore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original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audio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content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6E96D59-70C9-639E-C376-5F07BBD24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40" y="2636912"/>
            <a:ext cx="1511969" cy="59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sz="1600" b="1" dirty="0"/>
              <a:t>Audio </a:t>
            </a:r>
            <a:r>
              <a:rPr lang="it-IT" sz="1600" b="1" dirty="0" err="1"/>
              <a:t>Inpainting</a:t>
            </a:r>
            <a:endParaRPr lang="it-IT" altLang="it-IT" sz="1600" b="1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222AEA-9893-BD39-0D23-429297FC401A}"/>
              </a:ext>
            </a:extLst>
          </p:cNvPr>
          <p:cNvCxnSpPr>
            <a:cxnSpLocks/>
          </p:cNvCxnSpPr>
          <p:nvPr/>
        </p:nvCxnSpPr>
        <p:spPr bwMode="auto">
          <a:xfrm>
            <a:off x="2093785" y="2992348"/>
            <a:ext cx="547766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4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12"/>
    </mc:Choice>
    <mc:Fallback>
      <p:transition spd="slow" advTm="462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6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State-of-the-Art: </a:t>
            </a:r>
            <a:r>
              <a:rPr lang="it-IT" altLang="it-IT" dirty="0" err="1"/>
              <a:t>AudioLDM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15408" y="980728"/>
            <a:ext cx="4693096" cy="894236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it-IT" altLang="it-IT" sz="1600" b="1" dirty="0"/>
              <a:t>CLAP</a:t>
            </a:r>
            <a:r>
              <a:rPr lang="it-IT" altLang="it-IT" sz="1600" dirty="0"/>
              <a:t> (Contrastive Language-Audio </a:t>
            </a:r>
            <a:r>
              <a:rPr lang="it-IT" altLang="it-IT" sz="1600" dirty="0" err="1"/>
              <a:t>Pretraining</a:t>
            </a:r>
            <a:r>
              <a:rPr lang="it-IT" altLang="it-IT" sz="1600" dirty="0"/>
              <a:t>): </a:t>
            </a:r>
            <a:r>
              <a:rPr lang="it-IT" altLang="it-IT" sz="1600" dirty="0" err="1"/>
              <a:t>encode</a:t>
            </a:r>
            <a:r>
              <a:rPr lang="it-IT" altLang="it-IT" sz="1600" dirty="0"/>
              <a:t> audio </a:t>
            </a:r>
            <a:r>
              <a:rPr lang="it-IT" altLang="it-IT" sz="1600" dirty="0" err="1"/>
              <a:t>descriptions</a:t>
            </a:r>
            <a:r>
              <a:rPr lang="it-IT" altLang="it-IT" sz="1600" dirty="0"/>
              <a:t> and audio clips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</a:t>
            </a:r>
            <a:r>
              <a:rPr lang="it-IT" altLang="it-IT" sz="1600" dirty="0" err="1"/>
              <a:t>shared</a:t>
            </a:r>
            <a:r>
              <a:rPr lang="it-IT" altLang="it-IT" sz="1600" dirty="0"/>
              <a:t> audio-text </a:t>
            </a:r>
            <a:r>
              <a:rPr lang="it-IT" altLang="it-IT" sz="1600" dirty="0" err="1"/>
              <a:t>embedding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space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BF5C7D-879E-3C8E-4C29-9DFBC6B2C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2961080"/>
            <a:ext cx="4489150" cy="6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Latent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Diffusion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conditioning</a:t>
            </a:r>
            <a:r>
              <a:rPr lang="it-IT" altLang="it-IT" sz="1600" dirty="0"/>
              <a:t> information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integrated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the feature </a:t>
            </a:r>
            <a:r>
              <a:rPr lang="it-IT" altLang="it-IT" sz="1600" dirty="0" err="1"/>
              <a:t>extraction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endParaRPr lang="it-IT" altLang="it-IT" sz="16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0C4FEC-24B5-A27E-1675-B1392C489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2106577"/>
            <a:ext cx="4489150" cy="6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VAE</a:t>
            </a:r>
            <a:r>
              <a:rPr lang="it-IT" altLang="it-IT" sz="1600" dirty="0"/>
              <a:t> (</a:t>
            </a:r>
            <a:r>
              <a:rPr lang="it-IT" altLang="it-IT" sz="1600" dirty="0" err="1"/>
              <a:t>Variational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Autoencoder</a:t>
            </a:r>
            <a:r>
              <a:rPr lang="it-IT" altLang="it-IT" sz="1600" dirty="0"/>
              <a:t>): </a:t>
            </a:r>
            <a:r>
              <a:rPr lang="it-IT" altLang="it-IT" sz="1600" dirty="0" err="1"/>
              <a:t>compress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spectrogram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compact </a:t>
            </a:r>
            <a:r>
              <a:rPr lang="it-IT" altLang="it-IT" sz="1600" dirty="0" err="1"/>
              <a:t>latent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space</a:t>
            </a:r>
            <a:endParaRPr lang="it-IT" altLang="it-IT" sz="16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2EF3347-29B3-DFA7-FF4A-E818BADDA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3827091"/>
            <a:ext cx="448915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Vocoder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HiFi</a:t>
            </a:r>
            <a:r>
              <a:rPr lang="it-IT" altLang="it-IT" sz="1600" dirty="0"/>
              <a:t>-GAN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employed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synthesize</a:t>
            </a:r>
            <a:r>
              <a:rPr lang="it-IT" altLang="it-IT" sz="1600" dirty="0"/>
              <a:t> the audio </a:t>
            </a:r>
            <a:r>
              <a:rPr lang="it-IT" altLang="it-IT" sz="1600" dirty="0" err="1"/>
              <a:t>waveform</a:t>
            </a:r>
            <a:r>
              <a:rPr lang="it-IT" altLang="it-IT" sz="1600" dirty="0"/>
              <a:t> from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spectrogram</a:t>
            </a:r>
            <a:endParaRPr lang="it-IT" altLang="it-IT" sz="16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0409CD-3FC1-0E34-178B-FCADC61F1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77" y="4914541"/>
            <a:ext cx="5203035" cy="103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Inpainting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each</a:t>
            </a:r>
            <a:r>
              <a:rPr lang="it-IT" altLang="it-IT" sz="1600" dirty="0"/>
              <a:t> step of the reverse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, the </a:t>
            </a:r>
            <a:r>
              <a:rPr lang="it-IT" altLang="it-IT" sz="1600" dirty="0" err="1"/>
              <a:t>latent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representation</a:t>
            </a:r>
            <a:r>
              <a:rPr lang="it-IT" altLang="it-IT" sz="1600" dirty="0"/>
              <a:t> </a:t>
            </a:r>
            <a:r>
              <a:rPr lang="it-IT" altLang="it-IT" sz="1600" i="1" dirty="0"/>
              <a:t>z</a:t>
            </a:r>
            <a:r>
              <a:rPr lang="it-IT" altLang="it-IT" sz="1600" i="1" baseline="-25000" dirty="0"/>
              <a:t>n-1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modified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mask </a:t>
            </a:r>
            <a:r>
              <a:rPr lang="it-IT" altLang="it-IT" sz="1600" i="1" dirty="0"/>
              <a:t>m</a:t>
            </a:r>
            <a:r>
              <a:rPr lang="it-IT" altLang="it-IT" sz="1600" dirty="0"/>
              <a:t>,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</a:t>
            </a:r>
            <a:r>
              <a:rPr lang="it-IT" altLang="it-IT" sz="1600" i="1" dirty="0"/>
              <a:t>z</a:t>
            </a:r>
            <a:r>
              <a:rPr lang="it-IT" altLang="it-IT" sz="1600" i="1" baseline="-25000" dirty="0"/>
              <a:t>n-1</a:t>
            </a:r>
            <a:r>
              <a:rPr lang="it-IT" altLang="it-IT" sz="1600" dirty="0"/>
              <a:t> and the </a:t>
            </a:r>
            <a:r>
              <a:rPr lang="it-IT" altLang="it-IT" sz="1600" dirty="0" err="1"/>
              <a:t>known</a:t>
            </a:r>
            <a:r>
              <a:rPr lang="it-IT" altLang="it-IT" sz="1600" dirty="0"/>
              <a:t> part of the audio </a:t>
            </a:r>
            <a:r>
              <a:rPr lang="it-IT" altLang="it-IT" sz="1600" i="1" dirty="0" err="1"/>
              <a:t>z</a:t>
            </a:r>
            <a:r>
              <a:rPr lang="it-IT" altLang="it-IT" sz="1600" i="1" baseline="30000" dirty="0" err="1"/>
              <a:t>ob</a:t>
            </a:r>
            <a:endParaRPr lang="it-IT" altLang="it-IT" sz="1600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962440-8398-4902-597E-2349CE39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598" y="5232126"/>
            <a:ext cx="3468960" cy="399567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00F363BA-2C6A-0A8E-F815-125BAE1BCFBE}"/>
              </a:ext>
            </a:extLst>
          </p:cNvPr>
          <p:cNvSpPr/>
          <p:nvPr/>
        </p:nvSpPr>
        <p:spPr bwMode="auto">
          <a:xfrm>
            <a:off x="4199384" y="1412800"/>
            <a:ext cx="216024" cy="216000"/>
          </a:xfrm>
          <a:prstGeom prst="ellipse">
            <a:avLst/>
          </a:prstGeom>
          <a:solidFill>
            <a:srgbClr val="C3D6E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59C0D75-52C5-0121-7DA2-DED97DAFF6EA}"/>
              </a:ext>
            </a:extLst>
          </p:cNvPr>
          <p:cNvSpPr/>
          <p:nvPr/>
        </p:nvSpPr>
        <p:spPr bwMode="auto">
          <a:xfrm>
            <a:off x="4199384" y="2348904"/>
            <a:ext cx="216024" cy="216000"/>
          </a:xfrm>
          <a:prstGeom prst="ellipse">
            <a:avLst/>
          </a:prstGeom>
          <a:solidFill>
            <a:srgbClr val="FBE59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08EE23-096B-94A3-CEAA-FA74FE37FDF7}"/>
              </a:ext>
            </a:extLst>
          </p:cNvPr>
          <p:cNvSpPr/>
          <p:nvPr/>
        </p:nvSpPr>
        <p:spPr bwMode="auto">
          <a:xfrm>
            <a:off x="4199384" y="3213000"/>
            <a:ext cx="216024" cy="216000"/>
          </a:xfrm>
          <a:prstGeom prst="ellipse">
            <a:avLst/>
          </a:prstGeom>
          <a:solidFill>
            <a:srgbClr val="C6DBB5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EDAAF84-A3DC-C08A-8895-475FA366CA37}"/>
              </a:ext>
            </a:extLst>
          </p:cNvPr>
          <p:cNvSpPr/>
          <p:nvPr/>
        </p:nvSpPr>
        <p:spPr bwMode="auto">
          <a:xfrm>
            <a:off x="4199384" y="4221112"/>
            <a:ext cx="216024" cy="216000"/>
          </a:xfrm>
          <a:prstGeom prst="ellipse">
            <a:avLst/>
          </a:prstGeom>
          <a:solidFill>
            <a:srgbClr val="FEC7BA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8" name="Immagine 1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EE7E3D6-EF3D-703B-7C92-D555E4D8B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7" y="1170171"/>
            <a:ext cx="391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6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01"/>
    </mc:Choice>
    <mc:Fallback>
      <p:transition spd="slow" advTm="673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7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/>
              <a:t>State-of-the-Art: Tango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B71A86-1640-7DEB-B7FC-DA75D606A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33"/>
          <a:stretch/>
        </p:blipFill>
        <p:spPr>
          <a:xfrm>
            <a:off x="308033" y="1351311"/>
            <a:ext cx="4985742" cy="207768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BDAB729-9D63-9F8D-9EC4-8BC69D67201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3341" y="858838"/>
            <a:ext cx="3720659" cy="2896962"/>
          </a:xfrm>
        </p:spPr>
        <p:txBody>
          <a:bodyPr/>
          <a:lstStyle/>
          <a:p>
            <a:pPr marL="0" indent="0">
              <a:lnSpc>
                <a:spcPts val="2500"/>
              </a:lnSpc>
              <a:spcAft>
                <a:spcPts val="600"/>
              </a:spcAft>
              <a:buNone/>
            </a:pPr>
            <a:r>
              <a:rPr lang="it-IT" altLang="it-IT" sz="1600" b="1" dirty="0"/>
              <a:t>   FLAN-T5</a:t>
            </a:r>
            <a:r>
              <a:rPr lang="it-IT" altLang="it-IT" sz="1600" dirty="0"/>
              <a:t>:</a:t>
            </a:r>
          </a:p>
          <a:p>
            <a:pPr>
              <a:lnSpc>
                <a:spcPts val="2200"/>
              </a:lnSpc>
              <a:buFontTx/>
              <a:buChar char="-"/>
            </a:pPr>
            <a:r>
              <a:rPr lang="it-IT" altLang="it-IT" sz="1600" dirty="0" err="1"/>
              <a:t>Instruction-tuned</a:t>
            </a:r>
            <a:r>
              <a:rPr lang="it-IT" altLang="it-IT" sz="1600" dirty="0"/>
              <a:t> LLM </a:t>
            </a:r>
            <a:r>
              <a:rPr lang="it-IT" altLang="it-IT" sz="1600" dirty="0" err="1"/>
              <a:t>architecture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text encoder</a:t>
            </a:r>
          </a:p>
          <a:p>
            <a:pPr>
              <a:lnSpc>
                <a:spcPts val="2200"/>
              </a:lnSpc>
              <a:buFontTx/>
              <a:buChar char="-"/>
            </a:pPr>
            <a:r>
              <a:rPr lang="it-IT" altLang="it-IT" sz="1600" dirty="0" err="1"/>
              <a:t>Trained</a:t>
            </a:r>
            <a:r>
              <a:rPr lang="it-IT" altLang="it-IT" sz="1600" dirty="0"/>
              <a:t> on a large-scale chain-of-</a:t>
            </a:r>
            <a:r>
              <a:rPr lang="it-IT" altLang="it-IT" sz="1600" dirty="0" err="1"/>
              <a:t>thought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instruction-based</a:t>
            </a:r>
            <a:r>
              <a:rPr lang="it-IT" altLang="it-IT" sz="1600" dirty="0"/>
              <a:t> dataset</a:t>
            </a:r>
          </a:p>
          <a:p>
            <a:pPr>
              <a:lnSpc>
                <a:spcPts val="2200"/>
              </a:lnSpc>
              <a:buFontTx/>
              <a:buChar char="-"/>
            </a:pPr>
            <a:r>
              <a:rPr lang="it-IT" altLang="it-IT" sz="1600" dirty="0"/>
              <a:t>Can </a:t>
            </a:r>
            <a:r>
              <a:rPr lang="it-IT" altLang="it-IT" sz="1600" dirty="0" err="1"/>
              <a:t>learn</a:t>
            </a:r>
            <a:r>
              <a:rPr lang="it-IT" altLang="it-IT" sz="1600" dirty="0"/>
              <a:t> new tasks </a:t>
            </a:r>
            <a:r>
              <a:rPr lang="it-IT" altLang="it-IT" sz="1600" dirty="0" err="1"/>
              <a:t>mimicking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gradient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descent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through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attention</a:t>
            </a:r>
            <a:r>
              <a:rPr lang="it-IT" altLang="it-IT" sz="1600" dirty="0"/>
              <a:t> weights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B733182-AC2B-7FD3-7B8A-B3FC2087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7644" y="3829074"/>
            <a:ext cx="6408712" cy="65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TANGO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achieves</a:t>
            </a:r>
            <a:r>
              <a:rPr lang="it-IT" altLang="it-IT" sz="1600" dirty="0"/>
              <a:t> comparable </a:t>
            </a:r>
            <a:r>
              <a:rPr lang="it-IT" altLang="it-IT" sz="1600" dirty="0" err="1"/>
              <a:t>results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compared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AudioLDM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while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extremely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reducing</a:t>
            </a:r>
            <a:r>
              <a:rPr lang="it-IT" altLang="it-IT" sz="1600" dirty="0"/>
              <a:t> the training dataset and time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1429890-979C-6FA2-BEB4-C577C159D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520" y="5057770"/>
            <a:ext cx="3720659" cy="45720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F98778C-6B44-7FB6-C94A-7F858F435311}"/>
              </a:ext>
            </a:extLst>
          </p:cNvPr>
          <p:cNvSpPr txBox="1"/>
          <p:nvPr/>
        </p:nvSpPr>
        <p:spPr>
          <a:xfrm>
            <a:off x="141860" y="4555358"/>
            <a:ext cx="5318087" cy="134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Inpainting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x</a:t>
            </a:r>
            <a:r>
              <a:rPr lang="it-IT" sz="1600" i="1" baseline="30000" dirty="0" err="1">
                <a:solidFill>
                  <a:srgbClr val="000000"/>
                </a:solidFill>
                <a:latin typeface="+mn-lt"/>
              </a:rPr>
              <a:t>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sampled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from 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part</a:t>
            </a:r>
          </a:p>
          <a:p>
            <a:pPr marL="285750" indent="-285750">
              <a:lnSpc>
                <a:spcPts val="2500"/>
              </a:lnSpc>
              <a:buFontTx/>
              <a:buChar char="-"/>
            </a:pP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x</a:t>
            </a:r>
            <a:r>
              <a:rPr lang="it-IT" sz="1600" i="1" baseline="30000" dirty="0" err="1">
                <a:solidFill>
                  <a:srgbClr val="000000"/>
                </a:solidFill>
                <a:latin typeface="+mn-lt"/>
              </a:rPr>
              <a:t>unknown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sampled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from the model</a:t>
            </a:r>
          </a:p>
          <a:p>
            <a:pPr>
              <a:lnSpc>
                <a:spcPts val="2500"/>
              </a:lnSpc>
            </a:pPr>
            <a:r>
              <a:rPr lang="it-IT" sz="160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two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components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are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combined</a:t>
            </a:r>
            <a:r>
              <a:rPr lang="it-IT" sz="1600" i="1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using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the mask 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m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68DAD1C-968B-8A0D-AB68-DDEA78F27290}"/>
              </a:ext>
            </a:extLst>
          </p:cNvPr>
          <p:cNvSpPr/>
          <p:nvPr/>
        </p:nvSpPr>
        <p:spPr bwMode="auto">
          <a:xfrm>
            <a:off x="5351935" y="961377"/>
            <a:ext cx="216024" cy="216000"/>
          </a:xfrm>
          <a:prstGeom prst="ellipse">
            <a:avLst/>
          </a:prstGeom>
          <a:solidFill>
            <a:srgbClr val="FBD35B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904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96"/>
    </mc:Choice>
    <mc:Fallback>
      <p:transition spd="slow" advTm="463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8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Selected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: DDNM and DDNM</a:t>
            </a:r>
            <a:r>
              <a:rPr lang="it-IT" altLang="it-IT" baseline="30000" dirty="0"/>
              <a:t>+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684" y="946693"/>
            <a:ext cx="7847013" cy="872338"/>
          </a:xfrm>
        </p:spPr>
        <p:txBody>
          <a:bodyPr/>
          <a:lstStyle/>
          <a:p>
            <a:pPr marL="0" indent="0" algn="ctr">
              <a:lnSpc>
                <a:spcPts val="2500"/>
              </a:lnSpc>
              <a:buNone/>
            </a:pPr>
            <a:r>
              <a:rPr lang="it-IT" altLang="it-IT" sz="1600" b="1" dirty="0"/>
              <a:t>DDNM</a:t>
            </a:r>
            <a:r>
              <a:rPr lang="it-IT" altLang="it-IT" sz="1600" dirty="0"/>
              <a:t> (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Null</a:t>
            </a:r>
            <a:r>
              <a:rPr lang="it-IT" altLang="it-IT" sz="1600" dirty="0"/>
              <a:t>-Space Model)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a framework for image </a:t>
            </a:r>
            <a:r>
              <a:rPr lang="it-IT" altLang="it-IT" sz="1600" dirty="0" err="1"/>
              <a:t>restoration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which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refines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null-space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reverse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 to produce </a:t>
            </a:r>
            <a:r>
              <a:rPr lang="it-IT" altLang="it-IT" sz="1600" dirty="0" err="1"/>
              <a:t>results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satisfy</a:t>
            </a:r>
            <a:r>
              <a:rPr lang="it-IT" altLang="it-IT" sz="1600" dirty="0"/>
              <a:t> data </a:t>
            </a:r>
            <a:r>
              <a:rPr lang="it-IT" altLang="it-IT" sz="1600" dirty="0" err="1"/>
              <a:t>consistency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realism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" name="Immagine 5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D54A63D1-20E0-B916-23F0-765B245D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7" y="2116866"/>
            <a:ext cx="7455650" cy="131213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70530E3-A944-60FE-1698-96544EC59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592171"/>
            <a:ext cx="4102338" cy="4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40000"/>
              </a:lnSpc>
              <a:buFontTx/>
              <a:buNone/>
            </a:pPr>
            <a:r>
              <a:rPr lang="it-IT" altLang="it-IT" sz="1600" b="1" dirty="0"/>
              <a:t>Task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reconstruct</a:t>
            </a:r>
            <a:r>
              <a:rPr lang="it-IT" altLang="it-IT" sz="1600" dirty="0"/>
              <a:t> </a:t>
            </a:r>
            <a:r>
              <a:rPr lang="it-IT" altLang="it-IT" sz="1600" i="1" dirty="0"/>
              <a:t>x̂ </a:t>
            </a:r>
            <a:r>
              <a:rPr lang="it-IT" altLang="it-IT" sz="1600" dirty="0"/>
              <a:t>from </a:t>
            </a:r>
            <a:r>
              <a:rPr lang="it-IT" altLang="it-IT" sz="1600" i="1" dirty="0"/>
              <a:t>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where</a:t>
            </a:r>
            <a:r>
              <a:rPr lang="it-IT" altLang="it-IT" sz="1600" dirty="0"/>
              <a:t> </a:t>
            </a:r>
            <a:r>
              <a:rPr lang="it-IT" altLang="it-IT" sz="1600" i="1" dirty="0"/>
              <a:t>y = </a:t>
            </a:r>
            <a:r>
              <a:rPr lang="it-IT" altLang="it-IT" sz="1600" i="1" dirty="0" err="1"/>
              <a:t>Ax</a:t>
            </a:r>
            <a:endParaRPr lang="it-IT" altLang="it-IT" sz="1600" i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06B097-E0E5-D7E6-95D7-91B177C81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4"/>
          <a:stretch/>
        </p:blipFill>
        <p:spPr>
          <a:xfrm>
            <a:off x="406480" y="4635990"/>
            <a:ext cx="4104290" cy="11633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36745AB-F5FE-95AC-6EC5-DCD316311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947"/>
          <a:stretch/>
        </p:blipFill>
        <p:spPr>
          <a:xfrm>
            <a:off x="408111" y="4077072"/>
            <a:ext cx="4102339" cy="5472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B837458-8962-D2FA-1737-2E4146A64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500" y="4743054"/>
            <a:ext cx="1740175" cy="1189171"/>
          </a:xfrm>
          <a:prstGeom prst="rect">
            <a:avLst/>
          </a:prstGeom>
        </p:spPr>
      </p:pic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AA5015BF-3C26-7175-BFC8-C2A4E31F0C57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728191"/>
            <a:ext cx="0" cy="2183116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BB568-6D39-3CB2-2BF1-B47EE3B58893}"/>
              </a:ext>
            </a:extLst>
          </p:cNvPr>
          <p:cNvSpPr txBox="1"/>
          <p:nvPr/>
        </p:nvSpPr>
        <p:spPr>
          <a:xfrm>
            <a:off x="5016838" y="3634902"/>
            <a:ext cx="3933501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it-IT" sz="1600" b="1" dirty="0">
                <a:solidFill>
                  <a:srgbClr val="000000"/>
                </a:solidFill>
                <a:latin typeface="+mn-lt"/>
              </a:rPr>
              <a:t>DDNM</a:t>
            </a:r>
            <a:r>
              <a:rPr lang="it-IT" sz="1600" b="1" baseline="30000" dirty="0">
                <a:solidFill>
                  <a:srgbClr val="000000"/>
                </a:solidFill>
                <a:latin typeface="+mn-lt"/>
              </a:rPr>
              <a:t>+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: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Through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the time-travel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trick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we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generate a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better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“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past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”,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which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in turn leads to a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better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“future”</a:t>
            </a:r>
          </a:p>
        </p:txBody>
      </p:sp>
    </p:spTree>
    <p:extLst>
      <p:ext uri="{BB962C8B-B14F-4D97-AF65-F5344CB8AC3E}">
        <p14:creationId xmlns:p14="http://schemas.microsoft.com/office/powerpoint/2010/main" val="412386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10"/>
    </mc:Choice>
    <mc:Fallback>
      <p:transition spd="slow" advTm="422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9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4468" y="439169"/>
            <a:ext cx="7416800" cy="509587"/>
          </a:xfrm>
        </p:spPr>
        <p:txBody>
          <a:bodyPr/>
          <a:lstStyle/>
          <a:p>
            <a:r>
              <a:rPr lang="it-IT" altLang="it-IT" dirty="0" err="1"/>
              <a:t>Selected</a:t>
            </a:r>
            <a:r>
              <a:rPr lang="it-IT" altLang="it-IT" dirty="0"/>
              <a:t> </a:t>
            </a:r>
            <a:r>
              <a:rPr lang="it-IT" altLang="it-IT" dirty="0" err="1"/>
              <a:t>Approaches</a:t>
            </a:r>
            <a:r>
              <a:rPr lang="it-IT" altLang="it-IT" dirty="0"/>
              <a:t>: </a:t>
            </a:r>
            <a:r>
              <a:rPr lang="it-IT" altLang="it-IT" dirty="0" err="1"/>
              <a:t>RePaint</a:t>
            </a:r>
            <a:r>
              <a:rPr lang="it-IT" altLang="it-IT" dirty="0"/>
              <a:t> and </a:t>
            </a:r>
            <a:r>
              <a:rPr lang="it-IT" altLang="it-IT" dirty="0" err="1"/>
              <a:t>RePaint</a:t>
            </a:r>
            <a:r>
              <a:rPr lang="it-IT" altLang="it-IT" baseline="30000" dirty="0"/>
              <a:t>+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1D55D3-09B4-F204-FC0C-6EB7E0A0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23" y="3484564"/>
            <a:ext cx="3425915" cy="49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40000"/>
              </a:lnSpc>
              <a:buFontTx/>
              <a:buNone/>
            </a:pPr>
            <a:r>
              <a:rPr lang="it-IT" altLang="it-IT" sz="1600" i="1" dirty="0"/>
              <a:t>x</a:t>
            </a:r>
            <a:r>
              <a:rPr lang="it-IT" altLang="it-IT" sz="1600" i="1" baseline="-25000" dirty="0"/>
              <a:t>t-1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diffused</a:t>
            </a:r>
            <a:r>
              <a:rPr lang="it-IT" altLang="it-IT" sz="1600" dirty="0"/>
              <a:t> back to </a:t>
            </a:r>
            <a:r>
              <a:rPr lang="it-IT" altLang="it-IT" sz="1600" i="1" dirty="0" err="1"/>
              <a:t>x</a:t>
            </a:r>
            <a:r>
              <a:rPr lang="it-IT" altLang="it-IT" sz="1600" i="1" baseline="-25000" dirty="0" err="1"/>
              <a:t>t</a:t>
            </a:r>
            <a:endParaRPr lang="it-IT" alt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27B13D-A6A6-123F-CA05-D193C84C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827414"/>
            <a:ext cx="5184576" cy="23936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ED6675-8180-FEDB-BC2F-6C3D85BB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9" y="2027616"/>
            <a:ext cx="3635896" cy="14125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2B8969-D0E0-FB0B-4EB0-1C2A6CFB4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51" y="3993680"/>
            <a:ext cx="2624919" cy="32811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1B74E66-B325-3DD9-BF1F-C5512A39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" y="4366418"/>
            <a:ext cx="3777635" cy="43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dirty="0"/>
              <a:t>the 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step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again</a:t>
            </a:r>
            <a:endParaRPr lang="it-IT" altLang="it-IT" sz="16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47F597-0C68-013B-9D47-0AE4C1048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17" y="970865"/>
            <a:ext cx="7802365" cy="6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RePaint</a:t>
            </a:r>
            <a:r>
              <a:rPr lang="it-IT" altLang="it-IT" sz="1600" dirty="0"/>
              <a:t>: sample the </a:t>
            </a:r>
            <a:r>
              <a:rPr lang="it-IT" altLang="it-IT" sz="1600" dirty="0" err="1"/>
              <a:t>unmasked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regions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available</a:t>
            </a:r>
            <a:r>
              <a:rPr lang="it-IT" altLang="it-IT" sz="1600" dirty="0"/>
              <a:t> information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conditioning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endParaRPr lang="it-IT" altLang="it-IT" sz="1600" dirty="0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C9CE6F33-3789-2666-645E-E6280E63E366}"/>
              </a:ext>
            </a:extLst>
          </p:cNvPr>
          <p:cNvCxnSpPr>
            <a:cxnSpLocks/>
          </p:cNvCxnSpPr>
          <p:nvPr/>
        </p:nvCxnSpPr>
        <p:spPr bwMode="auto">
          <a:xfrm flipH="1">
            <a:off x="711188" y="5229200"/>
            <a:ext cx="772162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5462EEBA-AFD0-F752-5243-2E7FB8F25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87" y="5282274"/>
            <a:ext cx="7721624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RePaint</a:t>
            </a:r>
            <a:r>
              <a:rPr lang="it-IT" altLang="it-IT" sz="1600" b="1" baseline="30000" dirty="0"/>
              <a:t>+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latent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representation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diffused</a:t>
            </a:r>
            <a:r>
              <a:rPr lang="it-IT" altLang="it-IT" sz="1600" dirty="0"/>
              <a:t> back to multiple </a:t>
            </a:r>
            <a:r>
              <a:rPr lang="it-IT" altLang="it-IT" sz="1600" dirty="0" err="1"/>
              <a:t>previous</a:t>
            </a:r>
            <a:r>
              <a:rPr lang="it-IT" altLang="it-IT" sz="1600" dirty="0"/>
              <a:t> steps and </a:t>
            </a:r>
            <a:r>
              <a:rPr lang="it-IT" altLang="it-IT" sz="1600" dirty="0" err="1"/>
              <a:t>then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all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them</a:t>
            </a:r>
            <a:r>
              <a:rPr lang="it-IT" altLang="it-IT" sz="1600" dirty="0"/>
              <a:t> are </a:t>
            </a:r>
            <a:r>
              <a:rPr lang="it-IT" altLang="it-IT" sz="1600" dirty="0" err="1"/>
              <a:t>sequentially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again</a:t>
            </a:r>
            <a:endParaRPr lang="it-IT" altLang="it-IT" sz="16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4C1B156-EC79-EAE0-A75C-1D8E11CF5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838" y="4294382"/>
            <a:ext cx="4824536" cy="6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dirty="0"/>
              <a:t>The model </a:t>
            </a:r>
            <a:r>
              <a:rPr lang="it-IT" altLang="it-IT" sz="1600" dirty="0" err="1"/>
              <a:t>has</a:t>
            </a:r>
            <a:r>
              <a:rPr lang="it-IT" altLang="it-IT" sz="1600" dirty="0"/>
              <a:t> </a:t>
            </a:r>
            <a:r>
              <a:rPr lang="it-IT" altLang="it-IT" sz="1600" b="1" dirty="0"/>
              <a:t>more time </a:t>
            </a:r>
            <a:r>
              <a:rPr lang="it-IT" altLang="it-IT" sz="1600" dirty="0"/>
              <a:t>to </a:t>
            </a:r>
            <a:r>
              <a:rPr lang="it-IT" altLang="it-IT" sz="1600" dirty="0" err="1"/>
              <a:t>effectively</a:t>
            </a:r>
            <a:r>
              <a:rPr lang="it-IT" altLang="it-IT" sz="1600" dirty="0"/>
              <a:t> incorporate the </a:t>
            </a:r>
            <a:r>
              <a:rPr lang="it-IT" altLang="it-IT" sz="1600" dirty="0" err="1"/>
              <a:t>provided</a:t>
            </a:r>
            <a:r>
              <a:rPr lang="it-IT" altLang="it-IT" sz="1600" dirty="0"/>
              <a:t> information with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part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DE9FB3F-9750-8708-E12A-255E17817076}"/>
              </a:ext>
            </a:extLst>
          </p:cNvPr>
          <p:cNvSpPr/>
          <p:nvPr/>
        </p:nvSpPr>
        <p:spPr bwMode="auto">
          <a:xfrm>
            <a:off x="72008" y="1988840"/>
            <a:ext cx="3635896" cy="288031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72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44"/>
    </mc:Choice>
    <mc:Fallback>
      <p:transition spd="slow" advTm="49644"/>
    </mc:Fallback>
  </mc:AlternateConten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3536</TotalTime>
  <Words>2850</Words>
  <Application>Microsoft Macintosh PowerPoint</Application>
  <PresentationFormat>Presentazione su schermo (4:3)</PresentationFormat>
  <Paragraphs>195</Paragraphs>
  <Slides>16</Slides>
  <Notes>16</Notes>
  <HiddenSlides>0</HiddenSlides>
  <MMClips>12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8" baseType="lpstr">
      <vt:lpstr>Arial</vt:lpstr>
      <vt:lpstr>la sapienza</vt:lpstr>
      <vt:lpstr>Generative Diffusion Models for Audio Inpainting</vt:lpstr>
      <vt:lpstr>Generative Diffusion Models for Audio Inpainting</vt:lpstr>
      <vt:lpstr>Diffusion models</vt:lpstr>
      <vt:lpstr>Spectrograms</vt:lpstr>
      <vt:lpstr>Audio generation and Audio inpainting</vt:lpstr>
      <vt:lpstr>State-of-the-Art: AudioLDM</vt:lpstr>
      <vt:lpstr>State-of-the-Art: Tango</vt:lpstr>
      <vt:lpstr>Selected Approaches: DDNM and DDNM+</vt:lpstr>
      <vt:lpstr>Selected Approaches: RePaint and RePaint+</vt:lpstr>
      <vt:lpstr>Audio samples and Inference details</vt:lpstr>
      <vt:lpstr>Results</vt:lpstr>
      <vt:lpstr>Metrics</vt:lpstr>
      <vt:lpstr>Audio inpainting in communication scenarios</vt:lpstr>
      <vt:lpstr>Results</vt:lpstr>
      <vt:lpstr>Conclusions</vt:lpstr>
      <vt:lpstr>References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Andrea Rodriguez</cp:lastModifiedBy>
  <cp:revision>82</cp:revision>
  <dcterms:created xsi:type="dcterms:W3CDTF">2006-11-20T16:13:10Z</dcterms:created>
  <dcterms:modified xsi:type="dcterms:W3CDTF">2023-07-06T16:38:45Z</dcterms:modified>
  <cp:category/>
</cp:coreProperties>
</file>